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6" r:id="rId1"/>
  </p:sldMasterIdLst>
  <p:notesMasterIdLst>
    <p:notesMasterId r:id="rId11"/>
  </p:notesMasterIdLst>
  <p:sldIdLst>
    <p:sldId id="256" r:id="rId2"/>
    <p:sldId id="258" r:id="rId3"/>
    <p:sldId id="279" r:id="rId4"/>
    <p:sldId id="282" r:id="rId5"/>
    <p:sldId id="283" r:id="rId6"/>
    <p:sldId id="284" r:id="rId7"/>
    <p:sldId id="285" r:id="rId8"/>
    <p:sldId id="286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2"/>
    <p:restoredTop sz="96208"/>
  </p:normalViewPr>
  <p:slideViewPr>
    <p:cSldViewPr snapToGrid="0" snapToObjects="1">
      <p:cViewPr varScale="1">
        <p:scale>
          <a:sx n="95" d="100"/>
          <a:sy n="95" d="100"/>
        </p:scale>
        <p:origin x="18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2C7B4-AC2B-8F4F-AE89-796E8EC8D53A}" type="datetimeFigureOut">
              <a:rPr lang="es-CL" smtClean="0"/>
              <a:t>17-08-24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EC11E-600F-0E45-A472-04ED286691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61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284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284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37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402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981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722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072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737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605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795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50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3513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9148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324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396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5118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/>
              <a:t>24-10-21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La Confesión de Pedro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401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s-CL"/>
              <a:t>24-10-21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s-CL"/>
              <a:t>La Confesión de Pedro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8EFF-6D99-964E-A61C-7B135D469C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8765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334CD-476D-6E40-9D3E-BD2CA1CC2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8801"/>
            <a:ext cx="11803117" cy="4616978"/>
          </a:xfrm>
        </p:spPr>
        <p:txBody>
          <a:bodyPr/>
          <a:lstStyle/>
          <a:p>
            <a:pPr algn="ctr"/>
            <a:r>
              <a:rPr lang="es-CL" sz="4800" dirty="0"/>
              <a:t>¿Es responsabilidad de la congregación velar por una Iglesia local pura y santa ?</a:t>
            </a:r>
            <a:br>
              <a:rPr lang="es-CL" sz="4800" dirty="0"/>
            </a:br>
            <a:br>
              <a:rPr lang="es-CL" sz="4800" dirty="0"/>
            </a:br>
            <a:br>
              <a:rPr lang="es-CL" sz="4800" dirty="0"/>
            </a:br>
            <a:r>
              <a:rPr lang="es-CL" sz="2000" dirty="0"/>
              <a:t>(I Corintios 5:1 al 6:20)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A3845ED-D8BB-8B4D-8F56-5DD9A4CBB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9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3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5AC5A-BF93-6D43-A35C-9CD72D16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" y="1620000"/>
            <a:ext cx="11474439" cy="262322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s-CL" b="1" dirty="0"/>
              <a:t>Límites del pasaje </a:t>
            </a:r>
            <a:r>
              <a:rPr lang="es-CL" dirty="0">
                <a:solidFill>
                  <a:schemeClr val="accent3"/>
                </a:solidFill>
              </a:rPr>
              <a:t>(en amarillo son las palabras fuera de los límites del pasaje)</a:t>
            </a:r>
          </a:p>
          <a:p>
            <a:pPr marL="857250" lvl="1" indent="-457200">
              <a:lnSpc>
                <a:spcPct val="130000"/>
              </a:lnSpc>
              <a:buFont typeface="+mj-lt"/>
              <a:buAutoNum type="romanLcPeriod"/>
            </a:pPr>
            <a:r>
              <a:rPr lang="es-CL" u="sng" dirty="0"/>
              <a:t>Inicios de I Corintios 5:</a:t>
            </a:r>
            <a:r>
              <a:rPr lang="es-CL" b="1" dirty="0"/>
              <a:t>  </a:t>
            </a:r>
          </a:p>
          <a:p>
            <a:pPr marL="400050" lvl="1" indent="0" algn="just">
              <a:lnSpc>
                <a:spcPct val="130000"/>
              </a:lnSpc>
              <a:buNone/>
            </a:pPr>
            <a:r>
              <a:rPr lang="es-CL" dirty="0">
                <a:solidFill>
                  <a:schemeClr val="accent3"/>
                </a:solidFill>
              </a:rPr>
              <a:t>Lo cierto es que, si el Señor quiere, iré a visitarlos muy pronto, y ya veremos no solo cómo hablan, sino cuánto poder tienen esos presumidos. Porque el reino de Dios no es cuestión de palabras, sino de poder. ¿Qué prefieren? ¿Que vaya a verlos con un látigo, o con amor y humildad?.</a:t>
            </a:r>
            <a:r>
              <a:rPr lang="es-CL" b="1" dirty="0"/>
              <a:t> “</a:t>
            </a:r>
            <a:r>
              <a:rPr lang="es-CL" dirty="0"/>
              <a:t>Es ya del dominio público que hay entre ustedes un caso de inmoralidad sexual que ni siquiera entre los paganos se tolera, a saber, que uno de ustedes tiene por mujer a la esposa de su padre. 2¡Y de esto se sienten orgullosos! ¿No debieran, más bien, haber lamentado lo sucedido y expulsado de entre ustedes al que hizo tal cosa? .’</a:t>
            </a:r>
          </a:p>
          <a:p>
            <a:pPr marL="400050" lvl="1" indent="0">
              <a:lnSpc>
                <a:spcPct val="130000"/>
              </a:lnSpc>
              <a:buNone/>
            </a:pPr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56457-9379-754A-988B-A0C7A801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2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F88BDA-487C-134F-8AF4-BF21034C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980925"/>
          </a:xfrm>
          <a:prstGeom prst="rect">
            <a:avLst/>
          </a:prstGeom>
        </p:spPr>
      </p:pic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731E6D2D-7DE0-2618-B80D-2C5EAD9F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056822" y="480270"/>
            <a:ext cx="990599" cy="304799"/>
          </a:xfrm>
        </p:spPr>
        <p:txBody>
          <a:bodyPr/>
          <a:lstStyle/>
          <a:p>
            <a:r>
              <a:rPr lang="es-CL" dirty="0"/>
              <a:t>18-08-24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3753EFA1-8A4D-5767-FC2D-E6664025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17575" y="1835879"/>
            <a:ext cx="3859795" cy="304801"/>
          </a:xfrm>
        </p:spPr>
        <p:txBody>
          <a:bodyPr/>
          <a:lstStyle/>
          <a:p>
            <a:r>
              <a:rPr lang="es-CL" dirty="0"/>
              <a:t>Juzgar  al  pecado  en  la  congregación.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B9356C-9AF5-87C8-89C7-6A3FACC89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23" y="295729"/>
            <a:ext cx="1035050" cy="857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9C85B1D-BF52-E497-29F0-1CFD0558B2A5}"/>
              </a:ext>
            </a:extLst>
          </p:cNvPr>
          <p:cNvSpPr txBox="1">
            <a:spLocks/>
          </p:cNvSpPr>
          <p:nvPr/>
        </p:nvSpPr>
        <p:spPr>
          <a:xfrm>
            <a:off x="90000" y="4472284"/>
            <a:ext cx="11474439" cy="2248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57250" lvl="1" indent="-457200">
              <a:lnSpc>
                <a:spcPct val="130000"/>
              </a:lnSpc>
              <a:buFont typeface="+mj-lt"/>
              <a:buAutoNum type="romanLcPeriod" startAt="2"/>
            </a:pPr>
            <a:r>
              <a:rPr lang="es-CL" u="sng" dirty="0"/>
              <a:t>Finales de I Corintios 6:</a:t>
            </a:r>
          </a:p>
          <a:p>
            <a:pPr marL="400050" lvl="1" indent="0" algn="just">
              <a:lnSpc>
                <a:spcPct val="130000"/>
              </a:lnSpc>
              <a:buFont typeface="Wingdings 3" charset="2"/>
              <a:buNone/>
            </a:pPr>
            <a:r>
              <a:rPr lang="es-CL" dirty="0"/>
              <a:t>“Huyan de la inmoralidad sexual. Todos los demás pecados que una persona comete quedan fuera de su cuerpo; pero el que comete inmoralidades sexuales peca contra su propio cuerpo. 19¿Acaso no saben que su cuerpo es templo del Espíritu Santo, quien está en ustedes y al que han recibido de parte de Dios? Ustedes no son sus propios dueños; 20fueron comprados por un precio. Por tanto, glorifiquen con su cuerpo a Dios.” </a:t>
            </a:r>
            <a:r>
              <a:rPr lang="es-CL" dirty="0">
                <a:solidFill>
                  <a:schemeClr val="accent3"/>
                </a:solidFill>
              </a:rPr>
              <a:t>Paso ahora a los asuntos que me plantearon por escrito: Es mejor no tener relaciones sexuales. Pero en vista de tanta inmoralidad, cada hombre debe tener su propia esposa y cada mujer su propio esposo.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84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5AC5A-BF93-6D43-A35C-9CD72D16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7" y="1415921"/>
            <a:ext cx="11102838" cy="36800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SzPct val="110000"/>
              <a:buFont typeface="+mj-lt"/>
              <a:buAutoNum type="arabicPeriod"/>
            </a:pPr>
            <a:r>
              <a:rPr lang="es-CL" b="1" dirty="0"/>
              <a:t>I Corintios 5:1-5: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s-CL" b="1" baseline="30000" dirty="0">
                <a:solidFill>
                  <a:schemeClr val="accent3"/>
                </a:solidFill>
              </a:rPr>
              <a:t>1</a:t>
            </a:r>
            <a:r>
              <a:rPr lang="es-CL" dirty="0"/>
              <a:t>Es ya del dominio público que hay entre ustedes un </a:t>
            </a:r>
            <a:r>
              <a:rPr lang="es-CL" u="sng" dirty="0"/>
              <a:t>caso de inmoralidad sexual</a:t>
            </a:r>
            <a:r>
              <a:rPr lang="es-CL" dirty="0"/>
              <a:t> que ni siquiera entre los paganos se tolera, a saber, que uno de ustedes tiene por mujer a la esposa de su padre. </a:t>
            </a:r>
            <a:r>
              <a:rPr lang="es-CL" b="1" baseline="30000" dirty="0">
                <a:solidFill>
                  <a:schemeClr val="accent3"/>
                </a:solidFill>
              </a:rPr>
              <a:t>2</a:t>
            </a:r>
            <a:r>
              <a:rPr lang="es-CL" dirty="0"/>
              <a:t>¡</a:t>
            </a:r>
            <a:r>
              <a:rPr lang="es-CL" u="sng" dirty="0"/>
              <a:t>Y de esto se sienten orgullosos! ¿No debieran, más bien, haber lamentado lo sucedido y expulsado de entre ustedes al que hizo tal cosa</a:t>
            </a:r>
            <a:r>
              <a:rPr lang="es-CL" dirty="0"/>
              <a:t>? </a:t>
            </a:r>
            <a:r>
              <a:rPr lang="es-CL" b="1" baseline="30000" dirty="0">
                <a:solidFill>
                  <a:schemeClr val="accent3"/>
                </a:solidFill>
              </a:rPr>
              <a:t>3</a:t>
            </a:r>
            <a:r>
              <a:rPr lang="es-CL" dirty="0"/>
              <a:t>Yo, por mi parte, aunque no estoy físicamente entre ustedes, sí estoy presente en espíritu y </a:t>
            </a:r>
            <a:r>
              <a:rPr lang="es-CL" u="sng" dirty="0"/>
              <a:t>ya he juzgado</a:t>
            </a:r>
            <a:r>
              <a:rPr lang="es-CL" dirty="0"/>
              <a:t>, como si estuviera presente, al que cometió este pecado. </a:t>
            </a:r>
            <a:r>
              <a:rPr lang="es-CL" b="1" baseline="30000" dirty="0">
                <a:solidFill>
                  <a:schemeClr val="accent3"/>
                </a:solidFill>
              </a:rPr>
              <a:t>4</a:t>
            </a:r>
            <a:r>
              <a:rPr lang="es-CL" dirty="0"/>
              <a:t>Cuando se reúnan y yo los acompañe en espíritu, en el nombre de nuestro Señor Jesús y con su poder, </a:t>
            </a:r>
            <a:r>
              <a:rPr lang="es-CL" b="1" baseline="30000" dirty="0">
                <a:solidFill>
                  <a:schemeClr val="accent3"/>
                </a:solidFill>
              </a:rPr>
              <a:t>5</a:t>
            </a:r>
            <a:r>
              <a:rPr lang="es-CL" dirty="0"/>
              <a:t>entreguen a este hombre a Satanás para destrucción de su carne a fin de que su espíritu sea salvo en el día del Señor.</a:t>
            </a:r>
            <a:endParaRPr lang="es-CL" u="sng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56457-9379-754A-988B-A0C7A801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3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F88BDA-487C-134F-8AF4-BF21034C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9809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B82151-E2C5-D4A1-B7A2-B60C4417EDCC}"/>
              </a:ext>
            </a:extLst>
          </p:cNvPr>
          <p:cNvSpPr txBox="1"/>
          <p:nvPr/>
        </p:nvSpPr>
        <p:spPr>
          <a:xfrm>
            <a:off x="1627095" y="5304948"/>
            <a:ext cx="97726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F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Pablo enseña que hay que sacar de la congregación al que practica el pecado… y es necesario juzgar este tipo de situaciones en que es conocido una situación de práctica de pecado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FC24B7-2F0D-EA73-2FD8-87DCEEF9557A}"/>
              </a:ext>
            </a:extLst>
          </p:cNvPr>
          <p:cNvSpPr/>
          <p:nvPr/>
        </p:nvSpPr>
        <p:spPr>
          <a:xfrm>
            <a:off x="8235187" y="4695873"/>
            <a:ext cx="3316934" cy="4001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debe Juzgar  y Actuar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12D1B3-16E3-15C9-CA1D-BF1B1DA9D0C2}"/>
              </a:ext>
            </a:extLst>
          </p:cNvPr>
          <p:cNvSpPr/>
          <p:nvPr/>
        </p:nvSpPr>
        <p:spPr>
          <a:xfrm>
            <a:off x="4106775" y="1053445"/>
            <a:ext cx="1649811" cy="7078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Problema de Fondo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33DBD9A-F72E-CE78-E725-2BE5CE2CF302}"/>
              </a:ext>
            </a:extLst>
          </p:cNvPr>
          <p:cNvCxnSpPr>
            <a:cxnSpLocks/>
          </p:cNvCxnSpPr>
          <p:nvPr/>
        </p:nvCxnSpPr>
        <p:spPr>
          <a:xfrm>
            <a:off x="4477871" y="1761331"/>
            <a:ext cx="147473" cy="920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F227065-03EB-C027-9DA6-9D2A20E73208}"/>
              </a:ext>
            </a:extLst>
          </p:cNvPr>
          <p:cNvCxnSpPr>
            <a:cxnSpLocks/>
          </p:cNvCxnSpPr>
          <p:nvPr/>
        </p:nvCxnSpPr>
        <p:spPr>
          <a:xfrm flipH="1" flipV="1">
            <a:off x="9142305" y="3640541"/>
            <a:ext cx="2143211" cy="990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044EFB4-9D7F-1722-71F4-52110227D488}"/>
              </a:ext>
            </a:extLst>
          </p:cNvPr>
          <p:cNvSpPr/>
          <p:nvPr/>
        </p:nvSpPr>
        <p:spPr>
          <a:xfrm>
            <a:off x="7594040" y="278002"/>
            <a:ext cx="1649811" cy="7078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Problema Pecado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E061AB5-C6BD-CF49-6193-42304CB3DA9A}"/>
              </a:ext>
            </a:extLst>
          </p:cNvPr>
          <p:cNvCxnSpPr>
            <a:cxnSpLocks/>
          </p:cNvCxnSpPr>
          <p:nvPr/>
        </p:nvCxnSpPr>
        <p:spPr>
          <a:xfrm>
            <a:off x="7965136" y="985888"/>
            <a:ext cx="147473" cy="920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Marcador de fecha 3">
            <a:extLst>
              <a:ext uri="{FF2B5EF4-FFF2-40B4-BE49-F238E27FC236}">
                <a16:creationId xmlns:a16="http://schemas.microsoft.com/office/drawing/2014/main" id="{07CA6572-2DEC-86C5-07B9-9ED8FD08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056822" y="480270"/>
            <a:ext cx="990599" cy="304799"/>
          </a:xfrm>
        </p:spPr>
        <p:txBody>
          <a:bodyPr/>
          <a:lstStyle/>
          <a:p>
            <a:r>
              <a:rPr lang="es-CL" dirty="0"/>
              <a:t>18-08-24</a:t>
            </a:r>
          </a:p>
        </p:txBody>
      </p:sp>
      <p:sp>
        <p:nvSpPr>
          <p:cNvPr id="20" name="Marcador de pie de página 4">
            <a:extLst>
              <a:ext uri="{FF2B5EF4-FFF2-40B4-BE49-F238E27FC236}">
                <a16:creationId xmlns:a16="http://schemas.microsoft.com/office/drawing/2014/main" id="{EA61C48E-F7C2-30A5-3017-7391788E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17575" y="1835879"/>
            <a:ext cx="3859795" cy="304801"/>
          </a:xfrm>
        </p:spPr>
        <p:txBody>
          <a:bodyPr/>
          <a:lstStyle/>
          <a:p>
            <a:r>
              <a:rPr lang="es-CL" dirty="0"/>
              <a:t>Juzgar  al  pecado  en  la  congregación.</a:t>
            </a:r>
          </a:p>
        </p:txBody>
      </p:sp>
    </p:spTree>
    <p:extLst>
      <p:ext uri="{BB962C8B-B14F-4D97-AF65-F5344CB8AC3E}">
        <p14:creationId xmlns:p14="http://schemas.microsoft.com/office/powerpoint/2010/main" val="134668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/>
      <p:bldP spid="5" grpId="2" animBg="1"/>
      <p:bldP spid="10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5AC5A-BF93-6D43-A35C-9CD72D16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3" y="1415921"/>
            <a:ext cx="11102838" cy="26047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SzPct val="110000"/>
              <a:buFont typeface="+mj-lt"/>
              <a:buAutoNum type="arabicPeriod" startAt="2"/>
            </a:pPr>
            <a:r>
              <a:rPr lang="es-CL" b="1" dirty="0"/>
              <a:t>I Corintios 5:6-8:</a:t>
            </a:r>
          </a:p>
          <a:p>
            <a:pPr marL="400050" lvl="1" indent="0">
              <a:lnSpc>
                <a:spcPct val="120000"/>
              </a:lnSpc>
              <a:buSzPct val="110000"/>
              <a:buNone/>
            </a:pPr>
            <a:r>
              <a:rPr lang="es-CL" b="1" baseline="30000" dirty="0">
                <a:solidFill>
                  <a:schemeClr val="accent3"/>
                </a:solidFill>
              </a:rPr>
              <a:t>6</a:t>
            </a:r>
            <a:r>
              <a:rPr lang="es-CL" dirty="0"/>
              <a:t>Hacen mal en jactarse. ¿</a:t>
            </a:r>
            <a:r>
              <a:rPr lang="es-CL" u="sng" dirty="0"/>
              <a:t>No se dan cuenta de que un poco de levadura fermenta toda la masa</a:t>
            </a:r>
            <a:r>
              <a:rPr lang="es-CL" dirty="0"/>
              <a:t>? </a:t>
            </a:r>
            <a:r>
              <a:rPr lang="es-CL" b="1" baseline="30000" dirty="0">
                <a:solidFill>
                  <a:schemeClr val="accent3"/>
                </a:solidFill>
              </a:rPr>
              <a:t>7</a:t>
            </a:r>
            <a:r>
              <a:rPr lang="es-CL" dirty="0"/>
              <a:t>Desháganse de la vieja levadura para que sean masa nueva, panes sin levadura, como lo son en realidad. Porque Cristo, nuestro Cordero pascual, ya ha sido sacrificado. </a:t>
            </a:r>
            <a:r>
              <a:rPr lang="es-CL" b="1" baseline="30000" dirty="0">
                <a:solidFill>
                  <a:schemeClr val="accent3"/>
                </a:solidFill>
              </a:rPr>
              <a:t>8</a:t>
            </a:r>
            <a:r>
              <a:rPr lang="es-CL" dirty="0"/>
              <a:t>Así que </a:t>
            </a:r>
            <a:r>
              <a:rPr lang="es-CL" u="sng" dirty="0"/>
              <a:t>celebremos nuestra Pascua </a:t>
            </a:r>
            <a:r>
              <a:rPr lang="es-CL" b="1" u="sng" dirty="0"/>
              <a:t>NO</a:t>
            </a:r>
            <a:r>
              <a:rPr lang="es-CL" u="sng" dirty="0"/>
              <a:t> con la vieja </a:t>
            </a:r>
            <a:r>
              <a:rPr lang="es-CL" u="sng" dirty="0">
                <a:highlight>
                  <a:srgbClr val="808080"/>
                </a:highlight>
              </a:rPr>
              <a:t>levadura</a:t>
            </a:r>
            <a:r>
              <a:rPr lang="es-CL" dirty="0">
                <a:highlight>
                  <a:srgbClr val="808080"/>
                </a:highlight>
              </a:rPr>
              <a:t>, que es la malicia y la perversidad</a:t>
            </a:r>
            <a:r>
              <a:rPr lang="es-CL" dirty="0"/>
              <a:t>, sino con pan sin levadura, que es la sinceridad y la verdad</a:t>
            </a:r>
            <a:endParaRPr lang="es-CL" u="sng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56457-9379-754A-988B-A0C7A801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4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F88BDA-487C-134F-8AF4-BF21034C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9809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B82151-E2C5-D4A1-B7A2-B60C4417EDCC}"/>
              </a:ext>
            </a:extLst>
          </p:cNvPr>
          <p:cNvSpPr txBox="1"/>
          <p:nvPr/>
        </p:nvSpPr>
        <p:spPr>
          <a:xfrm>
            <a:off x="2384612" y="5663765"/>
            <a:ext cx="95628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F0"/>
                </a:solidFill>
                <a:latin typeface="ADLaM Display" panose="020F0502020204030204" pitchFamily="34" charset="0"/>
                <a:ea typeface="Apple Color Emoji" pitchFamily="2" charset="0"/>
                <a:cs typeface="ADLaM Display" panose="020F0502020204030204" pitchFamily="34" charset="0"/>
              </a:rPr>
              <a:t>Pablo usa la figura de la Pascua para explicar que hacer el Pan sin Levadura es lo mismo que corregir el Pecado en la Iglesia.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0B3F8CC-8DB8-EF3D-EE5D-A564C84753D3}"/>
              </a:ext>
            </a:extLst>
          </p:cNvPr>
          <p:cNvSpPr/>
          <p:nvPr/>
        </p:nvSpPr>
        <p:spPr>
          <a:xfrm>
            <a:off x="6669384" y="3918177"/>
            <a:ext cx="4339650" cy="4001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Levadura = Práctica Pecaminosa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E87750-27B6-900B-7F72-C8C68BC75E3E}"/>
              </a:ext>
            </a:extLst>
          </p:cNvPr>
          <p:cNvSpPr/>
          <p:nvPr/>
        </p:nvSpPr>
        <p:spPr>
          <a:xfrm>
            <a:off x="6532222" y="682516"/>
            <a:ext cx="1449436" cy="4001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Pecado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BBD67F-2FB7-6E41-EF0C-50E4CD5C7B6C}"/>
              </a:ext>
            </a:extLst>
          </p:cNvPr>
          <p:cNvCxnSpPr/>
          <p:nvPr/>
        </p:nvCxnSpPr>
        <p:spPr>
          <a:xfrm flipH="1">
            <a:off x="6535271" y="1127969"/>
            <a:ext cx="470647" cy="754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25DA13B-587F-CED9-5930-538E2129DCA4}"/>
              </a:ext>
            </a:extLst>
          </p:cNvPr>
          <p:cNvCxnSpPr>
            <a:cxnSpLocks/>
          </p:cNvCxnSpPr>
          <p:nvPr/>
        </p:nvCxnSpPr>
        <p:spPr>
          <a:xfrm flipH="1" flipV="1">
            <a:off x="8727141" y="3362906"/>
            <a:ext cx="1210235" cy="5552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D69DBA4-BE69-EB66-A544-F94B634CDCA4}"/>
              </a:ext>
            </a:extLst>
          </p:cNvPr>
          <p:cNvSpPr/>
          <p:nvPr/>
        </p:nvSpPr>
        <p:spPr>
          <a:xfrm>
            <a:off x="144836" y="3974767"/>
            <a:ext cx="1783976" cy="7078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Problema de Fondo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4D750CB-5A8A-7229-E7CB-A2FD4A2F8BB2}"/>
              </a:ext>
            </a:extLst>
          </p:cNvPr>
          <p:cNvCxnSpPr>
            <a:cxnSpLocks/>
          </p:cNvCxnSpPr>
          <p:nvPr/>
        </p:nvCxnSpPr>
        <p:spPr>
          <a:xfrm flipV="1">
            <a:off x="1438835" y="3268777"/>
            <a:ext cx="94130" cy="584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Marcador de fecha 3">
            <a:extLst>
              <a:ext uri="{FF2B5EF4-FFF2-40B4-BE49-F238E27FC236}">
                <a16:creationId xmlns:a16="http://schemas.microsoft.com/office/drawing/2014/main" id="{387243EC-9267-5CF3-B2DB-3A415897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056822" y="480270"/>
            <a:ext cx="990599" cy="304799"/>
          </a:xfrm>
        </p:spPr>
        <p:txBody>
          <a:bodyPr/>
          <a:lstStyle/>
          <a:p>
            <a:r>
              <a:rPr lang="es-CL" dirty="0"/>
              <a:t>18-08-24</a:t>
            </a:r>
          </a:p>
        </p:txBody>
      </p:sp>
      <p:sp>
        <p:nvSpPr>
          <p:cNvPr id="23" name="Marcador de pie de página 4">
            <a:extLst>
              <a:ext uri="{FF2B5EF4-FFF2-40B4-BE49-F238E27FC236}">
                <a16:creationId xmlns:a16="http://schemas.microsoft.com/office/drawing/2014/main" id="{6662D60B-D16D-90CB-85A7-1C0451C4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17575" y="1835879"/>
            <a:ext cx="3859795" cy="304801"/>
          </a:xfrm>
        </p:spPr>
        <p:txBody>
          <a:bodyPr/>
          <a:lstStyle/>
          <a:p>
            <a:r>
              <a:rPr lang="es-CL" dirty="0"/>
              <a:t>Juzgar  al  pecado  en  la  congregación.</a:t>
            </a:r>
          </a:p>
        </p:txBody>
      </p:sp>
    </p:spTree>
    <p:extLst>
      <p:ext uri="{BB962C8B-B14F-4D97-AF65-F5344CB8AC3E}">
        <p14:creationId xmlns:p14="http://schemas.microsoft.com/office/powerpoint/2010/main" val="27985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5AC5A-BF93-6D43-A35C-9CD72D16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6" y="1415920"/>
            <a:ext cx="11307595" cy="292684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SzPct val="110000"/>
              <a:buFont typeface="+mj-lt"/>
              <a:buAutoNum type="arabicPeriod" startAt="3"/>
            </a:pPr>
            <a:r>
              <a:rPr lang="es-CL" b="1" dirty="0"/>
              <a:t>I Corintios 5:9-13:</a:t>
            </a:r>
          </a:p>
          <a:p>
            <a:pPr marL="400050" lvl="1" indent="0">
              <a:lnSpc>
                <a:spcPct val="120000"/>
              </a:lnSpc>
              <a:buSzPct val="110000"/>
              <a:buNone/>
            </a:pPr>
            <a:r>
              <a:rPr lang="es-CL" sz="1900" b="1" baseline="30000" dirty="0">
                <a:solidFill>
                  <a:schemeClr val="accent3"/>
                </a:solidFill>
              </a:rPr>
              <a:t>9</a:t>
            </a:r>
            <a:r>
              <a:rPr lang="es-CL" sz="1900" dirty="0"/>
              <a:t>Por carta ya les he dicho que no se relacionen con personas inmorales. </a:t>
            </a:r>
            <a:r>
              <a:rPr lang="es-CL" sz="1900" b="1" baseline="30000" dirty="0">
                <a:solidFill>
                  <a:schemeClr val="accent3"/>
                </a:solidFill>
              </a:rPr>
              <a:t>10</a:t>
            </a:r>
            <a:r>
              <a:rPr lang="es-CL" sz="1900" dirty="0"/>
              <a:t>Por supuesto, no me refería a la gente inmoral de este mundo, ni a los avaros, estafadores o idólatras. En tal caso, tendrían ustedes que salir de este mundo. </a:t>
            </a:r>
            <a:r>
              <a:rPr lang="es-CL" sz="1900" b="1" baseline="30000" dirty="0">
                <a:solidFill>
                  <a:schemeClr val="accent3"/>
                </a:solidFill>
              </a:rPr>
              <a:t>11</a:t>
            </a:r>
            <a:r>
              <a:rPr lang="es-CL" sz="1900" u="sng" dirty="0"/>
              <a:t>Pero en esta carta quiero aclararles que no deben relacionarse con nadie que, llamándose hermano, sea inmoral o avaro, idólatra, calumniador, borracho o estafador. Con tal persona ni siquiera deben juntarse para comer</a:t>
            </a:r>
            <a:r>
              <a:rPr lang="es-CL" sz="1900" dirty="0"/>
              <a:t>.</a:t>
            </a:r>
          </a:p>
          <a:p>
            <a:pPr marL="400050" lvl="1" indent="0">
              <a:lnSpc>
                <a:spcPct val="120000"/>
              </a:lnSpc>
              <a:buSzPct val="110000"/>
              <a:buNone/>
            </a:pPr>
            <a:r>
              <a:rPr lang="es-CL" sz="1900" b="1" baseline="30000" dirty="0">
                <a:solidFill>
                  <a:schemeClr val="accent3"/>
                </a:solidFill>
              </a:rPr>
              <a:t>12</a:t>
            </a:r>
            <a:r>
              <a:rPr lang="es-CL" sz="1900" dirty="0"/>
              <a:t>¿Acaso me toca a mí juzgar a los de afuera? ¿</a:t>
            </a:r>
            <a:r>
              <a:rPr lang="es-CL" sz="1900" u="sng" dirty="0"/>
              <a:t>No son ustedes los que deben juzgar a los de adentro</a:t>
            </a:r>
            <a:r>
              <a:rPr lang="es-CL" sz="1900" dirty="0"/>
              <a:t>? </a:t>
            </a:r>
            <a:r>
              <a:rPr lang="es-CL" sz="1900" b="1" baseline="30000" dirty="0">
                <a:solidFill>
                  <a:schemeClr val="accent3"/>
                </a:solidFill>
              </a:rPr>
              <a:t>13</a:t>
            </a:r>
            <a:r>
              <a:rPr lang="es-CL" sz="1900" dirty="0"/>
              <a:t>Dios juzgará a los de afuera. «Expulsen al malvado de entre ustedes»</a:t>
            </a:r>
            <a:endParaRPr lang="es-CL" sz="1900" u="sng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56457-9379-754A-988B-A0C7A801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5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F88BDA-487C-134F-8AF4-BF21034C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9809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B82151-E2C5-D4A1-B7A2-B60C4417EDCC}"/>
              </a:ext>
            </a:extLst>
          </p:cNvPr>
          <p:cNvSpPr txBox="1"/>
          <p:nvPr/>
        </p:nvSpPr>
        <p:spPr>
          <a:xfrm>
            <a:off x="323686" y="5636487"/>
            <a:ext cx="986809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F0"/>
                </a:solidFill>
                <a:latin typeface="ADLaM Display" panose="020F0502020204030204" pitchFamily="34" charset="0"/>
                <a:ea typeface="Apple Color Emoji" pitchFamily="2" charset="0"/>
                <a:cs typeface="ADLaM Display" panose="020F0502020204030204" pitchFamily="34" charset="0"/>
              </a:rPr>
              <a:t>Pablo explica que el cristiano no debe relacionarse con un hermano que tenga una vida de práctica del pecado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0B3F8CC-8DB8-EF3D-EE5D-A564C84753D3}"/>
              </a:ext>
            </a:extLst>
          </p:cNvPr>
          <p:cNvSpPr/>
          <p:nvPr/>
        </p:nvSpPr>
        <p:spPr>
          <a:xfrm>
            <a:off x="7444203" y="4472613"/>
            <a:ext cx="4260318" cy="7078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Pregunta retórica… la respuesta obvia que espera Pablo es “SI”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E87750-27B6-900B-7F72-C8C68BC75E3E}"/>
              </a:ext>
            </a:extLst>
          </p:cNvPr>
          <p:cNvSpPr/>
          <p:nvPr/>
        </p:nvSpPr>
        <p:spPr>
          <a:xfrm>
            <a:off x="7417934" y="929041"/>
            <a:ext cx="1649811" cy="4001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Problema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BBD67F-2FB7-6E41-EF0C-50E4CD5C7B6C}"/>
              </a:ext>
            </a:extLst>
          </p:cNvPr>
          <p:cNvCxnSpPr>
            <a:cxnSpLocks/>
          </p:cNvCxnSpPr>
          <p:nvPr/>
        </p:nvCxnSpPr>
        <p:spPr>
          <a:xfrm flipH="1">
            <a:off x="8458200" y="1415920"/>
            <a:ext cx="322729" cy="11659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25DA13B-587F-CED9-5930-538E2129DCA4}"/>
              </a:ext>
            </a:extLst>
          </p:cNvPr>
          <p:cNvCxnSpPr>
            <a:cxnSpLocks/>
          </p:cNvCxnSpPr>
          <p:nvPr/>
        </p:nvCxnSpPr>
        <p:spPr>
          <a:xfrm flipH="1" flipV="1">
            <a:off x="9679666" y="3886353"/>
            <a:ext cx="1210235" cy="5552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B0D8BA31-31A9-8C03-3D7C-38BB7CD75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23" y="4577530"/>
            <a:ext cx="5245100" cy="18669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C33C72A-9F3F-2A06-4FFE-0F45A3578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514" y="5535918"/>
            <a:ext cx="4610100" cy="812800"/>
          </a:xfrm>
          <a:prstGeom prst="rect">
            <a:avLst/>
          </a:prstGeom>
        </p:spPr>
      </p:pic>
      <p:sp>
        <p:nvSpPr>
          <p:cNvPr id="16" name="Marcador de fecha 3">
            <a:extLst>
              <a:ext uri="{FF2B5EF4-FFF2-40B4-BE49-F238E27FC236}">
                <a16:creationId xmlns:a16="http://schemas.microsoft.com/office/drawing/2014/main" id="{4A6865AF-82DE-6299-A997-78651C9B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056822" y="480270"/>
            <a:ext cx="990599" cy="304799"/>
          </a:xfrm>
        </p:spPr>
        <p:txBody>
          <a:bodyPr/>
          <a:lstStyle/>
          <a:p>
            <a:r>
              <a:rPr lang="es-CL" dirty="0"/>
              <a:t>18-08-24</a:t>
            </a:r>
          </a:p>
        </p:txBody>
      </p:sp>
      <p:sp>
        <p:nvSpPr>
          <p:cNvPr id="17" name="Marcador de pie de página 4">
            <a:extLst>
              <a:ext uri="{FF2B5EF4-FFF2-40B4-BE49-F238E27FC236}">
                <a16:creationId xmlns:a16="http://schemas.microsoft.com/office/drawing/2014/main" id="{5C44D40A-BA58-A7E2-8222-4D5C0D4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17575" y="1835879"/>
            <a:ext cx="3859795" cy="304801"/>
          </a:xfrm>
        </p:spPr>
        <p:txBody>
          <a:bodyPr/>
          <a:lstStyle/>
          <a:p>
            <a:r>
              <a:rPr lang="es-CL" dirty="0"/>
              <a:t>Juzgar  al  pecado  en  la  congregación.</a:t>
            </a:r>
          </a:p>
        </p:txBody>
      </p:sp>
    </p:spTree>
    <p:extLst>
      <p:ext uri="{BB962C8B-B14F-4D97-AF65-F5344CB8AC3E}">
        <p14:creationId xmlns:p14="http://schemas.microsoft.com/office/powerpoint/2010/main" val="28565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5AC5A-BF93-6D43-A35C-9CD72D16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" y="1452282"/>
            <a:ext cx="11529580" cy="372821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SzPct val="110000"/>
              <a:buFont typeface="+mj-lt"/>
              <a:buAutoNum type="arabicPeriod" startAt="4"/>
            </a:pPr>
            <a:r>
              <a:rPr lang="es-CL" b="1" dirty="0"/>
              <a:t>I Corintios 6:1-6:</a:t>
            </a:r>
          </a:p>
          <a:p>
            <a:pPr marL="400050" lvl="1" indent="0" algn="just">
              <a:lnSpc>
                <a:spcPct val="120000"/>
              </a:lnSpc>
              <a:buSzPct val="110000"/>
              <a:buNone/>
            </a:pPr>
            <a:r>
              <a:rPr lang="es-CL" sz="1900" b="1" baseline="30000" dirty="0">
                <a:solidFill>
                  <a:schemeClr val="accent3"/>
                </a:solidFill>
              </a:rPr>
              <a:t>1</a:t>
            </a:r>
            <a:r>
              <a:rPr lang="es-CL" sz="1900" u="sng" dirty="0"/>
              <a:t>Si alguno de ustedes tiene un pleito con otro</a:t>
            </a:r>
            <a:r>
              <a:rPr lang="es-CL" sz="1900" dirty="0"/>
              <a:t>, ¿cómo se atreve a presentar demanda ante los injustos, en vez de acudir a los creyentes? </a:t>
            </a:r>
            <a:r>
              <a:rPr lang="es-CL" sz="1900" b="1" baseline="30000" dirty="0">
                <a:solidFill>
                  <a:schemeClr val="accent3"/>
                </a:solidFill>
              </a:rPr>
              <a:t>2</a:t>
            </a:r>
            <a:r>
              <a:rPr lang="es-CL" sz="1900" dirty="0"/>
              <a:t>¿Acaso no saben que los creyentes juzgarán al mundo? Y si ustedes han de juzgar al mundo, ¿</a:t>
            </a:r>
            <a:r>
              <a:rPr lang="es-CL" sz="1900" u="sng" dirty="0"/>
              <a:t>cómo no van a ser capaces de juzgar casos insignificantes</a:t>
            </a:r>
            <a:r>
              <a:rPr lang="es-CL" sz="1900" dirty="0"/>
              <a:t>? </a:t>
            </a:r>
            <a:r>
              <a:rPr lang="es-CL" sz="1900" b="1" baseline="30000" dirty="0">
                <a:solidFill>
                  <a:schemeClr val="accent3"/>
                </a:solidFill>
              </a:rPr>
              <a:t>3</a:t>
            </a:r>
            <a:r>
              <a:rPr lang="es-CL" sz="1900" dirty="0"/>
              <a:t>¿No saben que aun a los ángeles los juzgaremos? ¡Cuánto más los asuntos de esta vida! </a:t>
            </a:r>
            <a:r>
              <a:rPr lang="es-CL" sz="1900" b="1" baseline="30000" dirty="0">
                <a:solidFill>
                  <a:schemeClr val="accent3"/>
                </a:solidFill>
              </a:rPr>
              <a:t>4</a:t>
            </a:r>
            <a:r>
              <a:rPr lang="es-CL" sz="1900" dirty="0"/>
              <a:t>Por tanto, si tienen pleitos sobre tales asuntos, ¿cómo es que nombran como jueces a los que no cuentan para nada ante la iglesia? </a:t>
            </a:r>
            <a:r>
              <a:rPr lang="es-CL" sz="1900" b="1" baseline="30000" dirty="0">
                <a:solidFill>
                  <a:schemeClr val="accent3"/>
                </a:solidFill>
              </a:rPr>
              <a:t>5</a:t>
            </a:r>
            <a:r>
              <a:rPr lang="es-CL" sz="1900" dirty="0"/>
              <a:t>Digo esto para que les dé vergüenza. ¿</a:t>
            </a:r>
            <a:r>
              <a:rPr lang="es-CL" sz="1900" u="sng" dirty="0"/>
              <a:t>Acaso no hay entre ustedes nadie lo bastante sabio como para juzgar un pleito entre creyentes</a:t>
            </a:r>
            <a:r>
              <a:rPr lang="es-CL" sz="1900" dirty="0"/>
              <a:t>? </a:t>
            </a:r>
            <a:r>
              <a:rPr lang="es-CL" sz="1900" b="1" baseline="30000" dirty="0">
                <a:solidFill>
                  <a:schemeClr val="accent3"/>
                </a:solidFill>
              </a:rPr>
              <a:t>6</a:t>
            </a:r>
            <a:r>
              <a:rPr lang="es-CL" sz="1900" dirty="0"/>
              <a:t>Al contrario, un hermano demanda a otro, ¡y esto ante los incrédulos!</a:t>
            </a:r>
          </a:p>
          <a:p>
            <a:pPr marL="400050" lvl="1" indent="0" algn="just">
              <a:lnSpc>
                <a:spcPct val="120000"/>
              </a:lnSpc>
              <a:buSzPct val="110000"/>
              <a:buNone/>
            </a:pPr>
            <a:endParaRPr lang="es-CL" sz="1900" u="sng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56457-9379-754A-988B-A0C7A801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6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F88BDA-487C-134F-8AF4-BF21034C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9809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B82151-E2C5-D4A1-B7A2-B60C4417EDCC}"/>
              </a:ext>
            </a:extLst>
          </p:cNvPr>
          <p:cNvSpPr txBox="1"/>
          <p:nvPr/>
        </p:nvSpPr>
        <p:spPr>
          <a:xfrm>
            <a:off x="158450" y="5123413"/>
            <a:ext cx="684746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F0"/>
                </a:solidFill>
                <a:latin typeface="ADLaM Display" panose="020F0502020204030204" pitchFamily="34" charset="0"/>
                <a:ea typeface="Apple Color Emoji" pitchFamily="2" charset="0"/>
                <a:cs typeface="ADLaM Display" panose="020F0502020204030204" pitchFamily="34" charset="0"/>
              </a:rPr>
              <a:t>Pablo explica en un segundo caso hipotético de conflicto con el vivir en la Justicia de Dios,  La Iglesia debe ser capaz de resolver para mantener una Iglesia Pura y Santa.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0B3F8CC-8DB8-EF3D-EE5D-A564C84753D3}"/>
              </a:ext>
            </a:extLst>
          </p:cNvPr>
          <p:cNvSpPr/>
          <p:nvPr/>
        </p:nvSpPr>
        <p:spPr>
          <a:xfrm>
            <a:off x="7750893" y="5195855"/>
            <a:ext cx="4348980" cy="132343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Pregunta retórica… la respuesta obvia que espera Pablo es “SI hay hermanos sabios capaces de resolver el problema”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E87750-27B6-900B-7F72-C8C68BC75E3E}"/>
              </a:ext>
            </a:extLst>
          </p:cNvPr>
          <p:cNvSpPr/>
          <p:nvPr/>
        </p:nvSpPr>
        <p:spPr>
          <a:xfrm>
            <a:off x="4501916" y="692518"/>
            <a:ext cx="2002589" cy="7078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Problema Pecado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BBD67F-2FB7-6E41-EF0C-50E4CD5C7B6C}"/>
              </a:ext>
            </a:extLst>
          </p:cNvPr>
          <p:cNvCxnSpPr>
            <a:cxnSpLocks/>
          </p:cNvCxnSpPr>
          <p:nvPr/>
        </p:nvCxnSpPr>
        <p:spPr>
          <a:xfrm flipH="1">
            <a:off x="4896627" y="1447477"/>
            <a:ext cx="414961" cy="5664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25DA13B-587F-CED9-5930-538E2129DCA4}"/>
              </a:ext>
            </a:extLst>
          </p:cNvPr>
          <p:cNvCxnSpPr>
            <a:cxnSpLocks/>
          </p:cNvCxnSpPr>
          <p:nvPr/>
        </p:nvCxnSpPr>
        <p:spPr>
          <a:xfrm flipH="1" flipV="1">
            <a:off x="10946874" y="4419902"/>
            <a:ext cx="452848" cy="711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8B49F51-7991-D536-1DD0-D50B8807AFFC}"/>
              </a:ext>
            </a:extLst>
          </p:cNvPr>
          <p:cNvSpPr/>
          <p:nvPr/>
        </p:nvSpPr>
        <p:spPr>
          <a:xfrm>
            <a:off x="8177445" y="804577"/>
            <a:ext cx="2002589" cy="7078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Problema de Fondo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A2A84CD-01B1-9955-CF84-A4ED3C5118E4}"/>
              </a:ext>
            </a:extLst>
          </p:cNvPr>
          <p:cNvCxnSpPr>
            <a:cxnSpLocks/>
          </p:cNvCxnSpPr>
          <p:nvPr/>
        </p:nvCxnSpPr>
        <p:spPr>
          <a:xfrm flipH="1">
            <a:off x="8180291" y="1527819"/>
            <a:ext cx="518222" cy="11659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Marcador de fecha 3">
            <a:extLst>
              <a:ext uri="{FF2B5EF4-FFF2-40B4-BE49-F238E27FC236}">
                <a16:creationId xmlns:a16="http://schemas.microsoft.com/office/drawing/2014/main" id="{2BA2358B-DF1A-5E2A-8E89-7CAD9E46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056822" y="480270"/>
            <a:ext cx="990599" cy="304799"/>
          </a:xfrm>
        </p:spPr>
        <p:txBody>
          <a:bodyPr/>
          <a:lstStyle/>
          <a:p>
            <a:r>
              <a:rPr lang="es-CL" dirty="0"/>
              <a:t>18-08-24</a:t>
            </a:r>
          </a:p>
        </p:txBody>
      </p:sp>
      <p:sp>
        <p:nvSpPr>
          <p:cNvPr id="20" name="Marcador de pie de página 4">
            <a:extLst>
              <a:ext uri="{FF2B5EF4-FFF2-40B4-BE49-F238E27FC236}">
                <a16:creationId xmlns:a16="http://schemas.microsoft.com/office/drawing/2014/main" id="{78BACA7D-958B-5207-5A67-9CE67C33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17575" y="1835879"/>
            <a:ext cx="3859795" cy="304801"/>
          </a:xfrm>
        </p:spPr>
        <p:txBody>
          <a:bodyPr/>
          <a:lstStyle/>
          <a:p>
            <a:r>
              <a:rPr lang="es-CL" dirty="0"/>
              <a:t>Juzgar  al  pecado  en  la  congregación.</a:t>
            </a:r>
          </a:p>
        </p:txBody>
      </p:sp>
    </p:spTree>
    <p:extLst>
      <p:ext uri="{BB962C8B-B14F-4D97-AF65-F5344CB8AC3E}">
        <p14:creationId xmlns:p14="http://schemas.microsoft.com/office/powerpoint/2010/main" val="26355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5AC5A-BF93-6D43-A35C-9CD72D16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" y="1323136"/>
            <a:ext cx="11529580" cy="33162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SzPct val="110000"/>
              <a:buFont typeface="+mj-lt"/>
              <a:buAutoNum type="arabicPeriod" startAt="5"/>
            </a:pPr>
            <a:r>
              <a:rPr lang="es-CL" b="1" dirty="0"/>
              <a:t>I Corintios 6: 7-11:</a:t>
            </a:r>
            <a:endParaRPr lang="es-CL" sz="1900" dirty="0"/>
          </a:p>
          <a:p>
            <a:pPr marL="400050" lvl="1" indent="0" algn="just">
              <a:lnSpc>
                <a:spcPct val="130000"/>
              </a:lnSpc>
              <a:buSzPct val="110000"/>
              <a:buNone/>
            </a:pPr>
            <a:r>
              <a:rPr lang="es-CL" sz="1900" b="1" baseline="30000" dirty="0">
                <a:solidFill>
                  <a:schemeClr val="accent3"/>
                </a:solidFill>
              </a:rPr>
              <a:t>7</a:t>
            </a:r>
            <a:r>
              <a:rPr lang="es-CL" sz="1900" dirty="0"/>
              <a:t>En realidad, ya es una grave falla el solo hecho de que </a:t>
            </a:r>
            <a:r>
              <a:rPr lang="es-CL" sz="1900" u="sng" dirty="0"/>
              <a:t>haya pleitos entre ustedes</a:t>
            </a:r>
            <a:r>
              <a:rPr lang="es-CL" sz="1900" dirty="0"/>
              <a:t>. ¿No sería mejor soportar la injusticia? ¿No sería mejor dejar que los defrauden? </a:t>
            </a:r>
            <a:r>
              <a:rPr lang="es-CL" sz="1900" b="1" baseline="30000" dirty="0">
                <a:solidFill>
                  <a:schemeClr val="accent3"/>
                </a:solidFill>
              </a:rPr>
              <a:t>8</a:t>
            </a:r>
            <a:r>
              <a:rPr lang="es-CL" sz="1900" u="sng" dirty="0"/>
              <a:t>Lejos de eso, son ustedes los que defraudan y cometen injusticias, ¡y conste que se trata de sus hermanos!</a:t>
            </a:r>
          </a:p>
          <a:p>
            <a:pPr marL="400050" lvl="1" indent="0" algn="just">
              <a:lnSpc>
                <a:spcPct val="130000"/>
              </a:lnSpc>
              <a:buSzPct val="110000"/>
              <a:buNone/>
            </a:pPr>
            <a:r>
              <a:rPr lang="es-CL" sz="1900" b="1" baseline="30000" dirty="0">
                <a:solidFill>
                  <a:schemeClr val="accent3"/>
                </a:solidFill>
              </a:rPr>
              <a:t>9</a:t>
            </a:r>
            <a:r>
              <a:rPr lang="es-CL" sz="1900" dirty="0"/>
              <a:t>¿No saben que los injustos no heredarán el reino de Dios? ¡No se dejen engañar! Ni los inmorales sexuales, ni los idólatras, ni los adúlteros, ni los sodomitas, ni los homosexuales, </a:t>
            </a:r>
            <a:r>
              <a:rPr lang="es-CL" sz="1900" b="1" baseline="30000" dirty="0">
                <a:solidFill>
                  <a:schemeClr val="accent3"/>
                </a:solidFill>
              </a:rPr>
              <a:t>10</a:t>
            </a:r>
            <a:r>
              <a:rPr lang="es-CL" sz="1900" dirty="0"/>
              <a:t>ni los ladrones, ni los avaros, ni los borrachos, ni los calumniadores, ni los estafadores heredarán el reino de Dios. </a:t>
            </a:r>
            <a:r>
              <a:rPr lang="es-CL" sz="1900" b="1" baseline="30000" dirty="0">
                <a:solidFill>
                  <a:schemeClr val="accent3"/>
                </a:solidFill>
              </a:rPr>
              <a:t>11</a:t>
            </a:r>
            <a:r>
              <a:rPr lang="es-CL" sz="1900" dirty="0"/>
              <a:t>Y eso eran algunos de ustedes. Pero ya han sido lavados, santificados y justificados en el nombre del Señor Jesucristo y por el Espíritu de nuestro Dios.</a:t>
            </a:r>
            <a:endParaRPr lang="es-CL" sz="1900" u="sng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56457-9379-754A-988B-A0C7A801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7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F88BDA-487C-134F-8AF4-BF21034C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9809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B82151-E2C5-D4A1-B7A2-B60C4417EDCC}"/>
              </a:ext>
            </a:extLst>
          </p:cNvPr>
          <p:cNvSpPr txBox="1"/>
          <p:nvPr/>
        </p:nvSpPr>
        <p:spPr>
          <a:xfrm>
            <a:off x="269898" y="5838192"/>
            <a:ext cx="986809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F0"/>
                </a:solidFill>
                <a:latin typeface="ADLaM Display" panose="020F0502020204030204" pitchFamily="34" charset="0"/>
                <a:ea typeface="Apple Color Emoji" pitchFamily="2" charset="0"/>
                <a:cs typeface="ADLaM Display" panose="020F0502020204030204" pitchFamily="34" charset="0"/>
              </a:rPr>
              <a:t>Pablo explica hubiera sido mejor ser defraudado por un hermano que acusarlo a la justicia ordinaria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E87750-27B6-900B-7F72-C8C68BC75E3E}"/>
              </a:ext>
            </a:extLst>
          </p:cNvPr>
          <p:cNvSpPr/>
          <p:nvPr/>
        </p:nvSpPr>
        <p:spPr>
          <a:xfrm>
            <a:off x="8405624" y="229797"/>
            <a:ext cx="1449436" cy="4001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Pecado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BBD67F-2FB7-6E41-EF0C-50E4CD5C7B6C}"/>
              </a:ext>
            </a:extLst>
          </p:cNvPr>
          <p:cNvCxnSpPr>
            <a:cxnSpLocks/>
          </p:cNvCxnSpPr>
          <p:nvPr/>
        </p:nvCxnSpPr>
        <p:spPr>
          <a:xfrm flipH="1">
            <a:off x="9345702" y="716676"/>
            <a:ext cx="322729" cy="11659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EE28CFF8-0198-F39A-F1BB-70BA991F562B}"/>
              </a:ext>
            </a:extLst>
          </p:cNvPr>
          <p:cNvSpPr/>
          <p:nvPr/>
        </p:nvSpPr>
        <p:spPr>
          <a:xfrm>
            <a:off x="4060911" y="659804"/>
            <a:ext cx="1834800" cy="7078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Problema de Fondo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132D0FA-BAFF-B938-86B0-15F324F95721}"/>
              </a:ext>
            </a:extLst>
          </p:cNvPr>
          <p:cNvCxnSpPr>
            <a:cxnSpLocks/>
          </p:cNvCxnSpPr>
          <p:nvPr/>
        </p:nvCxnSpPr>
        <p:spPr>
          <a:xfrm>
            <a:off x="4528932" y="1367690"/>
            <a:ext cx="123329" cy="1097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Marcador de fecha 3">
            <a:extLst>
              <a:ext uri="{FF2B5EF4-FFF2-40B4-BE49-F238E27FC236}">
                <a16:creationId xmlns:a16="http://schemas.microsoft.com/office/drawing/2014/main" id="{698C91E7-F90B-D477-2D49-A0F9C292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056822" y="480270"/>
            <a:ext cx="990599" cy="304799"/>
          </a:xfrm>
        </p:spPr>
        <p:txBody>
          <a:bodyPr/>
          <a:lstStyle/>
          <a:p>
            <a:r>
              <a:rPr lang="es-CL" dirty="0"/>
              <a:t>18-08-24</a:t>
            </a:r>
          </a:p>
        </p:txBody>
      </p:sp>
      <p:sp>
        <p:nvSpPr>
          <p:cNvPr id="16" name="Marcador de pie de página 4">
            <a:extLst>
              <a:ext uri="{FF2B5EF4-FFF2-40B4-BE49-F238E27FC236}">
                <a16:creationId xmlns:a16="http://schemas.microsoft.com/office/drawing/2014/main" id="{143CFDD3-231F-FC10-8B7A-FAEF2E33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17575" y="1835879"/>
            <a:ext cx="3859795" cy="304801"/>
          </a:xfrm>
        </p:spPr>
        <p:txBody>
          <a:bodyPr/>
          <a:lstStyle/>
          <a:p>
            <a:r>
              <a:rPr lang="es-CL" dirty="0"/>
              <a:t>Juzgar  al  pecado  en  la  congregación.</a:t>
            </a:r>
          </a:p>
        </p:txBody>
      </p:sp>
    </p:spTree>
    <p:extLst>
      <p:ext uri="{BB962C8B-B14F-4D97-AF65-F5344CB8AC3E}">
        <p14:creationId xmlns:p14="http://schemas.microsoft.com/office/powerpoint/2010/main" val="280753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5AC5A-BF93-6D43-A35C-9CD72D16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345" y="1134877"/>
            <a:ext cx="11736865" cy="458281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buSzPct val="110000"/>
              <a:buFont typeface="+mj-lt"/>
              <a:buAutoNum type="arabicPeriod" startAt="6"/>
            </a:pPr>
            <a:r>
              <a:rPr lang="es-CL" b="1" dirty="0"/>
              <a:t>I Corintios 6: 12-20:</a:t>
            </a:r>
            <a:endParaRPr lang="es-CL" sz="1900" dirty="0"/>
          </a:p>
          <a:p>
            <a:pPr marL="400050" lvl="1" indent="0" algn="just">
              <a:lnSpc>
                <a:spcPct val="130000"/>
              </a:lnSpc>
              <a:buSzPct val="110000"/>
              <a:buNone/>
            </a:pPr>
            <a:r>
              <a:rPr lang="es-CL" sz="1900" b="1" baseline="30000" dirty="0">
                <a:solidFill>
                  <a:schemeClr val="accent3"/>
                </a:solidFill>
              </a:rPr>
              <a:t>12</a:t>
            </a:r>
            <a:r>
              <a:rPr lang="es-CL" sz="1900" dirty="0"/>
              <a:t>«Todo me está permitido», pero no todo es para mi bien. «Todo me está permitido», pero no dejaré que nada me domine. </a:t>
            </a:r>
            <a:r>
              <a:rPr lang="es-CL" sz="1900" b="1" baseline="30000" dirty="0">
                <a:solidFill>
                  <a:schemeClr val="accent3"/>
                </a:solidFill>
              </a:rPr>
              <a:t>13</a:t>
            </a:r>
            <a:r>
              <a:rPr lang="es-CL" sz="1900" dirty="0"/>
              <a:t>«Los alimentos son para el estómago y el estómago para los alimentos»; así es, y Dios los destruirá a ambos. </a:t>
            </a:r>
            <a:r>
              <a:rPr lang="es-CL" sz="1900" u="sng" dirty="0"/>
              <a:t>Pero el cuerpo no es para la inmoralidad sexual, sino para el Señor</a:t>
            </a:r>
            <a:r>
              <a:rPr lang="es-CL" sz="1900" dirty="0"/>
              <a:t>, y el Señor para el cuerpo. </a:t>
            </a:r>
            <a:r>
              <a:rPr lang="es-CL" sz="1900" b="1" baseline="30000" dirty="0">
                <a:solidFill>
                  <a:schemeClr val="accent3"/>
                </a:solidFill>
              </a:rPr>
              <a:t>14</a:t>
            </a:r>
            <a:r>
              <a:rPr lang="es-CL" sz="1900" dirty="0"/>
              <a:t>Con su poder Dios resucitó al Señor y nos resucitará también a nosotros. </a:t>
            </a:r>
            <a:r>
              <a:rPr lang="es-CL" sz="1900" b="1" baseline="30000" dirty="0">
                <a:solidFill>
                  <a:schemeClr val="accent3"/>
                </a:solidFill>
              </a:rPr>
              <a:t>15</a:t>
            </a:r>
            <a:r>
              <a:rPr lang="es-CL" sz="1900" dirty="0"/>
              <a:t>¿No saben que sus cuerpos son miembros de Cristo mismo? ¿Tomaré acaso los miembros de Cristo para unirlos con una prostituta? ¡Jamás! </a:t>
            </a:r>
            <a:r>
              <a:rPr lang="es-CL" sz="1900" b="1" baseline="30000" dirty="0">
                <a:solidFill>
                  <a:schemeClr val="accent3"/>
                </a:solidFill>
              </a:rPr>
              <a:t>16</a:t>
            </a:r>
            <a:r>
              <a:rPr lang="es-CL" sz="1900" dirty="0"/>
              <a:t>¿No saben que el que se une a una prostituta se hace un solo cuerpo con ella? Pues la Escritura dice: «Los dos llegarán a ser uno solo». </a:t>
            </a:r>
            <a:r>
              <a:rPr lang="es-CL" sz="1900" b="1" baseline="30000" dirty="0">
                <a:solidFill>
                  <a:schemeClr val="accent3"/>
                </a:solidFill>
              </a:rPr>
              <a:t>17</a:t>
            </a:r>
            <a:r>
              <a:rPr lang="es-CL" sz="1900" dirty="0"/>
              <a:t>Pero el que se une al Señor se hace uno con él en espíritu.</a:t>
            </a:r>
          </a:p>
          <a:p>
            <a:pPr marL="400050" lvl="1" indent="0" algn="just">
              <a:lnSpc>
                <a:spcPct val="130000"/>
              </a:lnSpc>
              <a:buSzPct val="110000"/>
              <a:buNone/>
            </a:pPr>
            <a:r>
              <a:rPr lang="es-CL" sz="1900" b="1" baseline="30000" dirty="0">
                <a:solidFill>
                  <a:schemeClr val="accent3"/>
                </a:solidFill>
              </a:rPr>
              <a:t>18</a:t>
            </a:r>
            <a:r>
              <a:rPr lang="es-CL" sz="1900" dirty="0"/>
              <a:t>Huyan de la inmoralidad sexual. Todos los demás pecados que una persona comete quedan fuera de su cuerpo; pero el que comete inmoralidades sexuales peca contra su propio cuerpo. </a:t>
            </a:r>
            <a:r>
              <a:rPr lang="es-CL" sz="1900" b="1" baseline="30000" dirty="0">
                <a:solidFill>
                  <a:schemeClr val="accent3"/>
                </a:solidFill>
              </a:rPr>
              <a:t>19</a:t>
            </a:r>
            <a:r>
              <a:rPr lang="es-CL" sz="1900" dirty="0"/>
              <a:t>¿Acaso no saben que su cuerpo es templo del Espíritu Santo, quien está en ustedes y al que han recibido de parte de Dios? Ustedes no son sus propios dueños; </a:t>
            </a:r>
            <a:r>
              <a:rPr lang="es-CL" sz="1900" b="1" baseline="30000" dirty="0">
                <a:solidFill>
                  <a:schemeClr val="accent3"/>
                </a:solidFill>
              </a:rPr>
              <a:t>20</a:t>
            </a:r>
            <a:r>
              <a:rPr lang="es-CL" sz="1900" dirty="0"/>
              <a:t>fueron comprados por un precio. </a:t>
            </a:r>
            <a:r>
              <a:rPr lang="es-CL" sz="1900" u="sng" dirty="0"/>
              <a:t>Por tanto, glorifiquen con su cuerpo a Dios.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56457-9379-754A-988B-A0C7A801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8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F88BDA-487C-134F-8AF4-BF21034C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9809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B82151-E2C5-D4A1-B7A2-B60C4417EDCC}"/>
              </a:ext>
            </a:extLst>
          </p:cNvPr>
          <p:cNvSpPr txBox="1"/>
          <p:nvPr/>
        </p:nvSpPr>
        <p:spPr>
          <a:xfrm>
            <a:off x="2944906" y="5963964"/>
            <a:ext cx="918991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F0"/>
                </a:solidFill>
                <a:latin typeface="ADLaM Display" panose="020F0502020204030204" pitchFamily="34" charset="0"/>
                <a:ea typeface="Apple Color Emoji" pitchFamily="2" charset="0"/>
                <a:cs typeface="ADLaM Display" panose="020F0502020204030204" pitchFamily="34" charset="0"/>
              </a:rPr>
              <a:t>Pablo explica que la inmoralidad sexual es un pecado contra nuestro propio cuerpo, y el cuerpo aloja al Espíritu Santo.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E87750-27B6-900B-7F72-C8C68BC75E3E}"/>
              </a:ext>
            </a:extLst>
          </p:cNvPr>
          <p:cNvSpPr/>
          <p:nvPr/>
        </p:nvSpPr>
        <p:spPr>
          <a:xfrm>
            <a:off x="5097855" y="863361"/>
            <a:ext cx="1449436" cy="4001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Pecado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BBD67F-2FB7-6E41-EF0C-50E4CD5C7B6C}"/>
              </a:ext>
            </a:extLst>
          </p:cNvPr>
          <p:cNvCxnSpPr>
            <a:cxnSpLocks/>
          </p:cNvCxnSpPr>
          <p:nvPr/>
        </p:nvCxnSpPr>
        <p:spPr>
          <a:xfrm flipH="1">
            <a:off x="5822573" y="1281955"/>
            <a:ext cx="304799" cy="990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2679F8B5-E55E-80F3-8671-D83EC2DE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056822" y="480270"/>
            <a:ext cx="990599" cy="304799"/>
          </a:xfrm>
        </p:spPr>
        <p:txBody>
          <a:bodyPr/>
          <a:lstStyle/>
          <a:p>
            <a:r>
              <a:rPr lang="es-CL" dirty="0"/>
              <a:t>18-08-24</a:t>
            </a: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1CEBBA59-BA7B-53E8-1574-BA1E5DD8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17575" y="1835879"/>
            <a:ext cx="3859795" cy="304801"/>
          </a:xfrm>
        </p:spPr>
        <p:txBody>
          <a:bodyPr/>
          <a:lstStyle/>
          <a:p>
            <a:r>
              <a:rPr lang="es-CL" dirty="0"/>
              <a:t>Juzgar  al  pecado  en  la  congregación.</a:t>
            </a:r>
          </a:p>
        </p:txBody>
      </p:sp>
    </p:spTree>
    <p:extLst>
      <p:ext uri="{BB962C8B-B14F-4D97-AF65-F5344CB8AC3E}">
        <p14:creationId xmlns:p14="http://schemas.microsoft.com/office/powerpoint/2010/main" val="63607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CB5352-40EC-174A-8BA6-E4E863C4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8EFF-6D99-964E-A61C-7B135D469CEA}" type="slidenum">
              <a:rPr lang="es-CL" smtClean="0"/>
              <a:t>9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19C356-CCE1-3949-B790-FE92CDCEA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98092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0A0F220-F9DA-7341-85EA-5272EDADBB90}"/>
              </a:ext>
            </a:extLst>
          </p:cNvPr>
          <p:cNvSpPr txBox="1">
            <a:spLocks/>
          </p:cNvSpPr>
          <p:nvPr/>
        </p:nvSpPr>
        <p:spPr>
          <a:xfrm>
            <a:off x="92127" y="1812056"/>
            <a:ext cx="11499238" cy="31768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es-CL" sz="2400" dirty="0"/>
              <a:t>No hay que hacer “vista gorda” de la práctica del pecado en la congregación, </a:t>
            </a:r>
          </a:p>
          <a:p>
            <a:pPr marL="914400" indent="-914400">
              <a:buFont typeface="+mj-lt"/>
              <a:buAutoNum type="arabicPeriod"/>
            </a:pPr>
            <a:endParaRPr lang="es-CL" sz="2400" dirty="0"/>
          </a:p>
          <a:p>
            <a:pPr marL="914400" indent="-914400">
              <a:buFont typeface="+mj-lt"/>
              <a:buAutoNum type="arabicPeriod"/>
            </a:pPr>
            <a:r>
              <a:rPr lang="es-CL" sz="2400" dirty="0"/>
              <a:t>la congregación tiene el deber de corregir a personas que estén en práctica del pecado,</a:t>
            </a:r>
          </a:p>
          <a:p>
            <a:pPr marL="914400" indent="-914400">
              <a:buFont typeface="+mj-lt"/>
              <a:buAutoNum type="arabicPeriod"/>
            </a:pPr>
            <a:endParaRPr lang="es-CL" sz="2400" dirty="0"/>
          </a:p>
          <a:p>
            <a:pPr marL="914400" indent="-914400">
              <a:buFont typeface="+mj-lt"/>
              <a:buAutoNum type="arabicPeriod"/>
            </a:pPr>
            <a:r>
              <a:rPr lang="es-CL" sz="2400" dirty="0"/>
              <a:t>de no aceptar la corrección para dejar de pecar, la persona debe ser expulsada de la congregación para no contaminar la Iglesia.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2D2A723-3D86-1217-9C21-25C9989D1A5F}"/>
              </a:ext>
            </a:extLst>
          </p:cNvPr>
          <p:cNvSpPr/>
          <p:nvPr/>
        </p:nvSpPr>
        <p:spPr>
          <a:xfrm>
            <a:off x="4061332" y="414434"/>
            <a:ext cx="4631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A74BAF-A430-1CA7-1F9D-97F2B70D1484}"/>
              </a:ext>
            </a:extLst>
          </p:cNvPr>
          <p:cNvSpPr txBox="1"/>
          <p:nvPr/>
        </p:nvSpPr>
        <p:spPr>
          <a:xfrm>
            <a:off x="525281" y="5547785"/>
            <a:ext cx="1114143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00B0F0"/>
                </a:solidFill>
                <a:latin typeface="ADLaM Display" panose="020F0502020204030204" pitchFamily="34" charset="0"/>
                <a:ea typeface="Apple Color Emoji" pitchFamily="2" charset="0"/>
                <a:cs typeface="ADLaM Display" panose="020F0502020204030204" pitchFamily="34" charset="0"/>
              </a:rPr>
              <a:t>Los hermanos sabios de la congregación tienen el deber de velar por mantener la congregación Pura y Santa.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6E2D7324-9A43-55CE-E901-8B7B2FEB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056822" y="480270"/>
            <a:ext cx="990599" cy="304799"/>
          </a:xfrm>
        </p:spPr>
        <p:txBody>
          <a:bodyPr/>
          <a:lstStyle/>
          <a:p>
            <a:r>
              <a:rPr lang="es-CL" dirty="0"/>
              <a:t>18-08-24</a:t>
            </a: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056D0674-97CF-62C0-9B47-9BE7BCB0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17575" y="1835879"/>
            <a:ext cx="3859795" cy="304801"/>
          </a:xfrm>
        </p:spPr>
        <p:txBody>
          <a:bodyPr/>
          <a:lstStyle/>
          <a:p>
            <a:r>
              <a:rPr lang="es-CL" dirty="0"/>
              <a:t>Juzgar  al  pecado  en  la  congregación.</a:t>
            </a:r>
          </a:p>
        </p:txBody>
      </p:sp>
    </p:spTree>
    <p:extLst>
      <p:ext uri="{BB962C8B-B14F-4D97-AF65-F5344CB8AC3E}">
        <p14:creationId xmlns:p14="http://schemas.microsoft.com/office/powerpoint/2010/main" val="267807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{FCAF2B65-A746-D449-9AFB-1C6F047DFE76}tf10001062</Template>
  <TotalTime>824</TotalTime>
  <Words>1639</Words>
  <Application>Microsoft Macintosh PowerPoint</Application>
  <PresentationFormat>Panorámica</PresentationFormat>
  <Paragraphs>72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ADLaM Display</vt:lpstr>
      <vt:lpstr>Arial</vt:lpstr>
      <vt:lpstr>Calibri</vt:lpstr>
      <vt:lpstr>Century Gothic</vt:lpstr>
      <vt:lpstr>Wingdings 3</vt:lpstr>
      <vt:lpstr>Ion</vt:lpstr>
      <vt:lpstr>¿Es responsabilidad de la congregación velar por una Iglesia local pura y santa ?   (I Corintios 5:1 al 6:20)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Significa  la Confesión de Pedro a Jesús?</dc:title>
  <dc:creator>Daniel Quiroz</dc:creator>
  <cp:lastModifiedBy>Daniel Quiroz</cp:lastModifiedBy>
  <cp:revision>13</cp:revision>
  <dcterms:created xsi:type="dcterms:W3CDTF">2021-10-23T21:41:24Z</dcterms:created>
  <dcterms:modified xsi:type="dcterms:W3CDTF">2024-08-18T05:42:58Z</dcterms:modified>
</cp:coreProperties>
</file>