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32" r:id="rId1"/>
  </p:sldMasterIdLst>
  <p:notesMasterIdLst>
    <p:notesMasterId r:id="rId14"/>
  </p:notesMasterIdLst>
  <p:sldIdLst>
    <p:sldId id="256" r:id="rId2"/>
    <p:sldId id="287" r:id="rId3"/>
    <p:sldId id="290" r:id="rId4"/>
    <p:sldId id="258" r:id="rId5"/>
    <p:sldId id="279" r:id="rId6"/>
    <p:sldId id="291" r:id="rId7"/>
    <p:sldId id="292" r:id="rId8"/>
    <p:sldId id="293" r:id="rId9"/>
    <p:sldId id="296" r:id="rId10"/>
    <p:sldId id="294" r:id="rId11"/>
    <p:sldId id="297" r:id="rId12"/>
    <p:sldId id="27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D36EBC-1547-E945-A345-158BBD3CB695}" v="1254" dt="2024-08-25T06:35:00.010"/>
    <p1510:client id="{A9F052E7-3EE0-4888-8109-6C10E8D21C83}" v="964" dt="2024-08-25T07:49:43.2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3"/>
  </p:normalViewPr>
  <p:slideViewPr>
    <p:cSldViewPr snapToGrid="0">
      <p:cViewPr varScale="1">
        <p:scale>
          <a:sx n="117" d="100"/>
          <a:sy n="117" d="100"/>
        </p:scale>
        <p:origin x="3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7B4-AC2B-8F4F-AE89-796E8EC8D53A}" type="datetimeFigureOut">
              <a:rPr lang="es-CL" smtClean="0"/>
              <a:t>06-09-24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7EC11E-600F-0E45-A472-04ED28669132}" type="slidenum">
              <a:rPr lang="es-CL" smtClean="0"/>
              <a:t>‹Nº›</a:t>
            </a:fld>
            <a:endParaRPr lang="es-CL"/>
          </a:p>
        </p:txBody>
      </p:sp>
    </p:spTree>
    <p:extLst>
      <p:ext uri="{BB962C8B-B14F-4D97-AF65-F5344CB8AC3E}">
        <p14:creationId xmlns:p14="http://schemas.microsoft.com/office/powerpoint/2010/main" val="190614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2608467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CL"/>
              <a:t>24-10-21</a:t>
            </a:r>
          </a:p>
        </p:txBody>
      </p:sp>
      <p:sp>
        <p:nvSpPr>
          <p:cNvPr id="6" name="Footer Placeholder 5"/>
          <p:cNvSpPr>
            <a:spLocks noGrp="1"/>
          </p:cNvSpPr>
          <p:nvPr>
            <p:ph type="ftr" sz="quarter" idx="11"/>
          </p:nvPr>
        </p:nvSpPr>
        <p:spPr/>
        <p:txBody>
          <a:bodyPr/>
          <a:lstStyle/>
          <a:p>
            <a:r>
              <a:rPr lang="es-CL"/>
              <a:t>La Confesión de Pedro</a:t>
            </a:r>
          </a:p>
        </p:txBody>
      </p:sp>
      <p:sp>
        <p:nvSpPr>
          <p:cNvPr id="7"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29919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415364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212943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978913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s-CL"/>
              <a:t>24-10-21</a:t>
            </a:r>
          </a:p>
        </p:txBody>
      </p:sp>
      <p:sp>
        <p:nvSpPr>
          <p:cNvPr id="4"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3038520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s-CL"/>
              <a:t>24-10-21</a:t>
            </a:r>
          </a:p>
        </p:txBody>
      </p:sp>
      <p:sp>
        <p:nvSpPr>
          <p:cNvPr id="4"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2372201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87088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466878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651845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r>
              <a:rPr lang="es-CL"/>
              <a:t>24-10-21</a:t>
            </a:r>
          </a:p>
        </p:txBody>
      </p:sp>
      <p:sp>
        <p:nvSpPr>
          <p:cNvPr id="5" name="Footer Placeholder 4"/>
          <p:cNvSpPr>
            <a:spLocks noGrp="1"/>
          </p:cNvSpPr>
          <p:nvPr>
            <p:ph type="ftr" sz="quarter" idx="11"/>
          </p:nvPr>
        </p:nvSpPr>
        <p:spPr/>
        <p:txBody>
          <a:bodyPr/>
          <a:lstStyle/>
          <a:p>
            <a:r>
              <a:rPr lang="es-CL"/>
              <a:t>La Confesión de Pedro</a:t>
            </a:r>
          </a:p>
        </p:txBody>
      </p:sp>
      <p:sp>
        <p:nvSpPr>
          <p:cNvPr id="6" name="Slide Number Placeholder 5"/>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863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r>
              <a:rPr lang="es-CL"/>
              <a:t>24-10-21</a:t>
            </a:r>
          </a:p>
        </p:txBody>
      </p:sp>
      <p:sp>
        <p:nvSpPr>
          <p:cNvPr id="6" name="Footer Placeholder 5"/>
          <p:cNvSpPr>
            <a:spLocks noGrp="1"/>
          </p:cNvSpPr>
          <p:nvPr>
            <p:ph type="ftr" sz="quarter" idx="11"/>
          </p:nvPr>
        </p:nvSpPr>
        <p:spPr/>
        <p:txBody>
          <a:bodyPr/>
          <a:lstStyle/>
          <a:p>
            <a:r>
              <a:rPr lang="es-CL"/>
              <a:t>La Confesión de Pedro</a:t>
            </a:r>
          </a:p>
        </p:txBody>
      </p:sp>
      <p:sp>
        <p:nvSpPr>
          <p:cNvPr id="7"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9147711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r>
              <a:rPr lang="es-CL"/>
              <a:t>24-10-21</a:t>
            </a:r>
          </a:p>
        </p:txBody>
      </p:sp>
      <p:sp>
        <p:nvSpPr>
          <p:cNvPr id="8" name="Footer Placeholder 7"/>
          <p:cNvSpPr>
            <a:spLocks noGrp="1"/>
          </p:cNvSpPr>
          <p:nvPr>
            <p:ph type="ftr" sz="quarter" idx="11"/>
          </p:nvPr>
        </p:nvSpPr>
        <p:spPr/>
        <p:txBody>
          <a:bodyPr/>
          <a:lstStyle/>
          <a:p>
            <a:r>
              <a:rPr lang="es-CL"/>
              <a:t>La Confesión de Pedro</a:t>
            </a:r>
          </a:p>
        </p:txBody>
      </p:sp>
      <p:sp>
        <p:nvSpPr>
          <p:cNvPr id="9" name="Slide Number Placeholder 8"/>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171688599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7" name="Date Placeholder 2"/>
          <p:cNvSpPr>
            <a:spLocks noGrp="1"/>
          </p:cNvSpPr>
          <p:nvPr>
            <p:ph type="dt" sz="half" idx="10"/>
          </p:nvPr>
        </p:nvSpPr>
        <p:spPr/>
        <p:txBody>
          <a:bodyPr/>
          <a:lstStyle/>
          <a:p>
            <a:r>
              <a:rPr lang="es-CL"/>
              <a:t>24-10-21</a:t>
            </a:r>
          </a:p>
        </p:txBody>
      </p:sp>
      <p:sp>
        <p:nvSpPr>
          <p:cNvPr id="5" name="Footer Placeholder 3"/>
          <p:cNvSpPr>
            <a:spLocks noGrp="1"/>
          </p:cNvSpPr>
          <p:nvPr>
            <p:ph type="ftr" sz="quarter" idx="11"/>
          </p:nvPr>
        </p:nvSpPr>
        <p:spPr/>
        <p:txBody>
          <a:bodyPr/>
          <a:lstStyle/>
          <a:p>
            <a:r>
              <a:rPr lang="es-CL"/>
              <a:t>La Confesión de Pedro</a:t>
            </a:r>
          </a:p>
        </p:txBody>
      </p:sp>
      <p:sp>
        <p:nvSpPr>
          <p:cNvPr id="6" name="Slide Number Placeholder 4"/>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64549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s-CL"/>
              <a:t>24-10-21</a:t>
            </a:r>
          </a:p>
        </p:txBody>
      </p:sp>
      <p:sp>
        <p:nvSpPr>
          <p:cNvPr id="5" name="Footer Placeholder 2"/>
          <p:cNvSpPr>
            <a:spLocks noGrp="1"/>
          </p:cNvSpPr>
          <p:nvPr>
            <p:ph type="ftr" sz="quarter" idx="11"/>
          </p:nvPr>
        </p:nvSpPr>
        <p:spPr/>
        <p:txBody>
          <a:bodyPr/>
          <a:lstStyle/>
          <a:p>
            <a:r>
              <a:rPr lang="es-CL"/>
              <a:t>La Confesión de Pedro</a:t>
            </a:r>
          </a:p>
        </p:txBody>
      </p:sp>
      <p:sp>
        <p:nvSpPr>
          <p:cNvPr id="6" name="Slide Number Placeholder 3"/>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98823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r>
              <a:rPr lang="es-CL"/>
              <a:t>24-10-21</a:t>
            </a:r>
          </a:p>
        </p:txBody>
      </p:sp>
      <p:sp>
        <p:nvSpPr>
          <p:cNvPr id="5" name="Footer Placeholder 5"/>
          <p:cNvSpPr>
            <a:spLocks noGrp="1"/>
          </p:cNvSpPr>
          <p:nvPr>
            <p:ph type="ftr" sz="quarter" idx="11"/>
          </p:nvPr>
        </p:nvSpPr>
        <p:spPr/>
        <p:txBody>
          <a:bodyPr/>
          <a:lstStyle/>
          <a:p>
            <a:r>
              <a:rPr lang="es-CL"/>
              <a:t>La Confesión de Pedro</a:t>
            </a:r>
          </a:p>
        </p:txBody>
      </p:sp>
      <p:sp>
        <p:nvSpPr>
          <p:cNvPr id="6"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12617844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r>
              <a:rPr lang="es-CL"/>
              <a:t>24-10-21</a:t>
            </a:r>
          </a:p>
        </p:txBody>
      </p:sp>
      <p:sp>
        <p:nvSpPr>
          <p:cNvPr id="6" name="Footer Placeholder 5"/>
          <p:cNvSpPr>
            <a:spLocks noGrp="1"/>
          </p:cNvSpPr>
          <p:nvPr>
            <p:ph type="ftr" sz="quarter" idx="11"/>
          </p:nvPr>
        </p:nvSpPr>
        <p:spPr/>
        <p:txBody>
          <a:bodyPr/>
          <a:lstStyle/>
          <a:p>
            <a:r>
              <a:rPr lang="es-CL"/>
              <a:t>La Confesión de Pedro</a:t>
            </a:r>
          </a:p>
        </p:txBody>
      </p:sp>
      <p:sp>
        <p:nvSpPr>
          <p:cNvPr id="7" name="Slide Number Placeholder 6"/>
          <p:cNvSpPr>
            <a:spLocks noGrp="1"/>
          </p:cNvSpPr>
          <p:nvPr>
            <p:ph type="sldNum" sz="quarter" idx="12"/>
          </p:nvPr>
        </p:nvSpPr>
        <p:spPr/>
        <p:txBody>
          <a:bodyPr/>
          <a:lstStyle/>
          <a:p>
            <a:fld id="{5DB78EFF-6D99-964E-A61C-7B135D469CEA}" type="slidenum">
              <a:rPr lang="es-CL" smtClean="0"/>
              <a:t>‹Nº›</a:t>
            </a:fld>
            <a:endParaRPr lang="es-CL"/>
          </a:p>
        </p:txBody>
      </p:sp>
    </p:spTree>
    <p:extLst>
      <p:ext uri="{BB962C8B-B14F-4D97-AF65-F5344CB8AC3E}">
        <p14:creationId xmlns:p14="http://schemas.microsoft.com/office/powerpoint/2010/main" val="4109489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s-CL"/>
              <a:t>24-10-21</a:t>
            </a: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s-CL"/>
              <a:t>La Confesión de Pedro</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5DB78EFF-6D99-964E-A61C-7B135D469CEA}" type="slidenum">
              <a:rPr lang="es-CL" smtClean="0"/>
              <a:t>‹Nº›</a:t>
            </a:fld>
            <a:endParaRPr lang="es-CL"/>
          </a:p>
        </p:txBody>
      </p:sp>
    </p:spTree>
    <p:extLst>
      <p:ext uri="{BB962C8B-B14F-4D97-AF65-F5344CB8AC3E}">
        <p14:creationId xmlns:p14="http://schemas.microsoft.com/office/powerpoint/2010/main" val="1678799695"/>
      </p:ext>
    </p:extLst>
  </p:cSld>
  <p:clrMap bg1="dk1" tx1="lt1" bg2="dk2" tx2="lt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6334CD-476D-6E40-9D3E-BD2CA1CC29AE}"/>
              </a:ext>
            </a:extLst>
          </p:cNvPr>
          <p:cNvSpPr>
            <a:spLocks noGrp="1"/>
          </p:cNvSpPr>
          <p:nvPr>
            <p:ph type="ctrTitle"/>
          </p:nvPr>
        </p:nvSpPr>
        <p:spPr>
          <a:xfrm>
            <a:off x="1524000" y="2228851"/>
            <a:ext cx="8852338" cy="3462734"/>
          </a:xfrm>
        </p:spPr>
        <p:txBody>
          <a:bodyPr/>
          <a:lstStyle/>
          <a:p>
            <a:pPr algn="ctr"/>
            <a:r>
              <a:rPr lang="es-CL" sz="3600"/>
              <a:t>Ética Cristiana</a:t>
            </a:r>
            <a:br>
              <a:rPr lang="es-CL" sz="3600"/>
            </a:br>
            <a:r>
              <a:rPr lang="es-CL" sz="2400"/>
              <a:t>(Normas cristianas que regulan la conducta cristiana)</a:t>
            </a:r>
            <a:br>
              <a:rPr lang="es-CL" sz="3600"/>
            </a:br>
            <a:br>
              <a:rPr lang="es-CL" sz="3600"/>
            </a:br>
            <a:br>
              <a:rPr lang="es-CL" sz="3600"/>
            </a:br>
            <a:br>
              <a:rPr lang="es-CL" sz="3600"/>
            </a:br>
            <a:r>
              <a:rPr lang="es-CL" sz="1500"/>
              <a:t>(Colosenses 3: 1-17)</a:t>
            </a:r>
          </a:p>
        </p:txBody>
      </p:sp>
      <p:pic>
        <p:nvPicPr>
          <p:cNvPr id="14" name="Imagen 13">
            <a:extLst>
              <a:ext uri="{FF2B5EF4-FFF2-40B4-BE49-F238E27FC236}">
                <a16:creationId xmlns:a16="http://schemas.microsoft.com/office/drawing/2014/main" id="{FA3845ED-D8BB-8B4D-8F56-5DD9A4CBBACB}"/>
              </a:ext>
            </a:extLst>
          </p:cNvPr>
          <p:cNvPicPr>
            <a:picLocks noChangeAspect="1"/>
          </p:cNvPicPr>
          <p:nvPr/>
        </p:nvPicPr>
        <p:blipFill>
          <a:blip r:embed="rId2"/>
          <a:stretch>
            <a:fillRect/>
          </a:stretch>
        </p:blipFill>
        <p:spPr>
          <a:xfrm>
            <a:off x="77390" y="104214"/>
            <a:ext cx="2893219" cy="735694"/>
          </a:xfrm>
          <a:prstGeom prst="rect">
            <a:avLst/>
          </a:prstGeom>
        </p:spPr>
      </p:pic>
    </p:spTree>
    <p:extLst>
      <p:ext uri="{BB962C8B-B14F-4D97-AF65-F5344CB8AC3E}">
        <p14:creationId xmlns:p14="http://schemas.microsoft.com/office/powerpoint/2010/main" val="384663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74308" y="1098171"/>
            <a:ext cx="11170072" cy="4303056"/>
          </a:xfrm>
        </p:spPr>
        <p:txBody>
          <a:bodyPr>
            <a:noAutofit/>
          </a:bodyPr>
          <a:lstStyle/>
          <a:p>
            <a:pPr marL="457200" indent="-457200" algn="just">
              <a:lnSpc>
                <a:spcPct val="110000"/>
              </a:lnSpc>
              <a:buSzPct val="110000"/>
              <a:buFont typeface="+mj-lt"/>
              <a:buAutoNum type="arabicPeriod" startAt="4"/>
            </a:pPr>
            <a:r>
              <a:rPr lang="es-CL" b="1"/>
              <a:t>Colosenses 3:18 hasta 4:1 :</a:t>
            </a:r>
          </a:p>
          <a:p>
            <a:pPr marL="300038" lvl="1" indent="0" algn="just">
              <a:lnSpc>
                <a:spcPct val="110000"/>
              </a:lnSpc>
              <a:buNone/>
            </a:pPr>
            <a:r>
              <a:rPr lang="es-CL" sz="2000" b="1" baseline="30000">
                <a:solidFill>
                  <a:schemeClr val="accent3"/>
                </a:solidFill>
              </a:rPr>
              <a:t>18</a:t>
            </a:r>
            <a:r>
              <a:rPr lang="es-ES" sz="2000"/>
              <a:t>Esposas, sométanse a sus esposos, como conviene en el Señor.</a:t>
            </a:r>
          </a:p>
          <a:p>
            <a:pPr marL="300038" lvl="1" indent="0" algn="just">
              <a:lnSpc>
                <a:spcPct val="110000"/>
              </a:lnSpc>
              <a:buNone/>
            </a:pPr>
            <a:r>
              <a:rPr lang="es-ES" sz="2000" b="1" baseline="30000">
                <a:solidFill>
                  <a:schemeClr val="accent3"/>
                </a:solidFill>
              </a:rPr>
              <a:t>19</a:t>
            </a:r>
            <a:r>
              <a:rPr lang="es-ES" sz="2000"/>
              <a:t>Esposos, amen a sus esposas y no sean duros con ellas.</a:t>
            </a:r>
          </a:p>
          <a:p>
            <a:pPr marL="300038" lvl="1" indent="0" algn="just">
              <a:lnSpc>
                <a:spcPct val="110000"/>
              </a:lnSpc>
              <a:buNone/>
            </a:pPr>
            <a:r>
              <a:rPr lang="es-ES" sz="2000" b="1" baseline="30000">
                <a:solidFill>
                  <a:schemeClr val="accent3"/>
                </a:solidFill>
              </a:rPr>
              <a:t>20</a:t>
            </a:r>
            <a:r>
              <a:rPr lang="es-ES" sz="2000"/>
              <a:t>Hijos, obedezcan a sus padres en todo, porque esto agrada al Señor.</a:t>
            </a:r>
          </a:p>
          <a:p>
            <a:pPr marL="300038" lvl="1" indent="0" algn="just">
              <a:lnSpc>
                <a:spcPct val="110000"/>
              </a:lnSpc>
              <a:buNone/>
            </a:pPr>
            <a:r>
              <a:rPr lang="es-ES" sz="2000" b="1" baseline="30000">
                <a:solidFill>
                  <a:schemeClr val="accent3"/>
                </a:solidFill>
              </a:rPr>
              <a:t>21</a:t>
            </a:r>
            <a:r>
              <a:rPr lang="es-ES" sz="2000"/>
              <a:t>Padres, no exasperen a sus hijos, no sea que se desanimen.</a:t>
            </a:r>
          </a:p>
          <a:p>
            <a:pPr marL="300038" lvl="1" indent="0" algn="just">
              <a:lnSpc>
                <a:spcPct val="110000"/>
              </a:lnSpc>
              <a:buNone/>
            </a:pPr>
            <a:r>
              <a:rPr lang="es-ES" sz="2000" b="1" baseline="30000">
                <a:solidFill>
                  <a:schemeClr val="accent3"/>
                </a:solidFill>
              </a:rPr>
              <a:t>22</a:t>
            </a:r>
            <a:r>
              <a:rPr lang="es-ES" sz="2000"/>
              <a:t>Esclavos, obedezcan en todo a sus amos terrenales, no solo cuando ellos los estén mirando, como si ustedes quisieran ganarse el favor humano, sino con corazón sincero y por respeto al Señor. </a:t>
            </a:r>
            <a:r>
              <a:rPr lang="es-ES" sz="2000" b="1" baseline="30000">
                <a:solidFill>
                  <a:schemeClr val="accent3"/>
                </a:solidFill>
              </a:rPr>
              <a:t>23</a:t>
            </a:r>
            <a:r>
              <a:rPr lang="es-ES" sz="2000"/>
              <a:t>Hagan lo que hagan, trabajen de buena gana, como para el Señor y no como para nadie en este mundo, </a:t>
            </a:r>
            <a:r>
              <a:rPr lang="es-ES" sz="2000" b="1" baseline="30000">
                <a:solidFill>
                  <a:schemeClr val="accent3"/>
                </a:solidFill>
              </a:rPr>
              <a:t>24</a:t>
            </a:r>
            <a:r>
              <a:rPr lang="es-ES" sz="2000"/>
              <a:t>conscientes de que el Señor los recompensará con la herencia. Ustedes sirven a Cristo el Señor. </a:t>
            </a:r>
            <a:r>
              <a:rPr lang="es-ES" sz="2000" b="1" baseline="30000">
                <a:solidFill>
                  <a:schemeClr val="accent3"/>
                </a:solidFill>
              </a:rPr>
              <a:t>25</a:t>
            </a:r>
            <a:r>
              <a:rPr lang="es-ES" sz="2000"/>
              <a:t>El que hace el mal pagará por su propia maldad, porque en esto no hay favoritismos. </a:t>
            </a:r>
            <a:r>
              <a:rPr lang="es-ES" sz="2000" b="1" baseline="30000">
                <a:solidFill>
                  <a:schemeClr val="accent3"/>
                </a:solidFill>
              </a:rPr>
              <a:t>1</a:t>
            </a:r>
            <a:r>
              <a:rPr lang="es-ES" sz="2000"/>
              <a:t>Amos, proporcionen a sus esclavos lo que es justo y equitativo, conscientes de que ustedes también tienen un Amo en el cielo.</a:t>
            </a:r>
            <a:endParaRPr lang="es-CL" sz="2000"/>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10</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2027324" y="6288762"/>
            <a:ext cx="9809773" cy="461665"/>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Pablo nos enseña como hacer en las relaciones sociales</a:t>
            </a:r>
          </a:p>
        </p:txBody>
      </p: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8852953" y="107573"/>
            <a:ext cx="1196055" cy="990598"/>
          </a:xfrm>
          <a:prstGeom prst="rect">
            <a:avLst/>
          </a:prstGeom>
          <a:ln>
            <a:solidFill>
              <a:schemeClr val="tx1"/>
            </a:solidFill>
          </a:ln>
        </p:spPr>
      </p:pic>
      <p:sp>
        <p:nvSpPr>
          <p:cNvPr id="13" name="Rectángulo 12">
            <a:extLst>
              <a:ext uri="{FF2B5EF4-FFF2-40B4-BE49-F238E27FC236}">
                <a16:creationId xmlns:a16="http://schemas.microsoft.com/office/drawing/2014/main" id="{6CF1C660-F0E4-2AD1-3477-E8A6BA460B01}"/>
              </a:ext>
            </a:extLst>
          </p:cNvPr>
          <p:cNvSpPr/>
          <p:nvPr/>
        </p:nvSpPr>
        <p:spPr>
          <a:xfrm>
            <a:off x="282864" y="1618727"/>
            <a:ext cx="8998788" cy="843971"/>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C60FB81A-307D-5E35-06FB-347CD0BA6D94}"/>
              </a:ext>
            </a:extLst>
          </p:cNvPr>
          <p:cNvSpPr/>
          <p:nvPr/>
        </p:nvSpPr>
        <p:spPr>
          <a:xfrm>
            <a:off x="282864" y="2551931"/>
            <a:ext cx="9175768" cy="761540"/>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5058E4E5-1295-0642-A792-5A7723311D99}"/>
              </a:ext>
            </a:extLst>
          </p:cNvPr>
          <p:cNvSpPr/>
          <p:nvPr/>
        </p:nvSpPr>
        <p:spPr>
          <a:xfrm>
            <a:off x="282863" y="3453295"/>
            <a:ext cx="11082286" cy="2632873"/>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8463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74308" y="1098171"/>
            <a:ext cx="11170072" cy="3070706"/>
          </a:xfrm>
        </p:spPr>
        <p:txBody>
          <a:bodyPr>
            <a:noAutofit/>
          </a:bodyPr>
          <a:lstStyle/>
          <a:p>
            <a:pPr marL="457200" indent="-457200" algn="just">
              <a:lnSpc>
                <a:spcPct val="150000"/>
              </a:lnSpc>
              <a:buSzPct val="110000"/>
              <a:buFont typeface="+mj-lt"/>
              <a:buAutoNum type="arabicPeriod" startAt="5"/>
            </a:pPr>
            <a:r>
              <a:rPr lang="es-CL" b="1"/>
              <a:t>Colosenses 4: 2-6 :</a:t>
            </a:r>
          </a:p>
          <a:p>
            <a:pPr marL="300038" lvl="1" indent="0" algn="just">
              <a:lnSpc>
                <a:spcPct val="150000"/>
              </a:lnSpc>
              <a:buNone/>
            </a:pPr>
            <a:r>
              <a:rPr lang="es-CL" sz="2000" b="1" baseline="30000">
                <a:solidFill>
                  <a:schemeClr val="accent3"/>
                </a:solidFill>
              </a:rPr>
              <a:t>2</a:t>
            </a:r>
            <a:r>
              <a:rPr lang="es-ES" sz="2000"/>
              <a:t>Dedíquense a la oración: perseveren en ella con agradecimiento </a:t>
            </a:r>
            <a:r>
              <a:rPr lang="es-ES" sz="2000" b="1" baseline="30000">
                <a:solidFill>
                  <a:schemeClr val="accent3"/>
                </a:solidFill>
              </a:rPr>
              <a:t>3</a:t>
            </a:r>
            <a:r>
              <a:rPr lang="es-ES" sz="2000"/>
              <a:t>y, al mismo tiempo, intercedan por nosotros a fin de que Dios nos abra la puerta para proclamar la palabra, el misterio de Cristo por el cual estoy preso. </a:t>
            </a:r>
            <a:r>
              <a:rPr lang="es-ES" sz="2000" b="1" baseline="30000">
                <a:solidFill>
                  <a:schemeClr val="accent3"/>
                </a:solidFill>
              </a:rPr>
              <a:t>4</a:t>
            </a:r>
            <a:r>
              <a:rPr lang="es-ES" sz="2000"/>
              <a:t>Oren para que yo lo anuncie con claridad, como debo hacerlo. </a:t>
            </a:r>
            <a:r>
              <a:rPr lang="es-ES" sz="2000" b="1" baseline="30000">
                <a:solidFill>
                  <a:schemeClr val="accent3"/>
                </a:solidFill>
              </a:rPr>
              <a:t>5</a:t>
            </a:r>
            <a:r>
              <a:rPr lang="es-ES" sz="2000"/>
              <a:t>Vivan sabiamente con los que no creen en Cristo, aprovechando al máximo cada momento oportuno. </a:t>
            </a:r>
            <a:r>
              <a:rPr lang="es-ES" sz="2000" b="1" baseline="30000">
                <a:solidFill>
                  <a:schemeClr val="accent3"/>
                </a:solidFill>
              </a:rPr>
              <a:t>6</a:t>
            </a:r>
            <a:r>
              <a:rPr lang="es-ES" sz="2000"/>
              <a:t>Que su conversación sea siempre amena y de buen gusto. Así sabrán cómo responder a cada uno.</a:t>
            </a:r>
            <a:endParaRPr lang="es-CL" sz="2000"/>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11</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542767" y="5759829"/>
            <a:ext cx="9809773" cy="461665"/>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Últimas enseñanzas de conducta cristiana</a:t>
            </a:r>
          </a:p>
        </p:txBody>
      </p: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8852953" y="107573"/>
            <a:ext cx="1196055" cy="990598"/>
          </a:xfrm>
          <a:prstGeom prst="rect">
            <a:avLst/>
          </a:prstGeom>
          <a:ln>
            <a:solidFill>
              <a:schemeClr val="tx1"/>
            </a:solidFill>
          </a:ln>
        </p:spPr>
      </p:pic>
      <p:sp>
        <p:nvSpPr>
          <p:cNvPr id="5" name="Rectángulo 4">
            <a:extLst>
              <a:ext uri="{FF2B5EF4-FFF2-40B4-BE49-F238E27FC236}">
                <a16:creationId xmlns:a16="http://schemas.microsoft.com/office/drawing/2014/main" id="{4CE58062-F356-76BD-09DA-09CA50410514}"/>
              </a:ext>
            </a:extLst>
          </p:cNvPr>
          <p:cNvSpPr/>
          <p:nvPr/>
        </p:nvSpPr>
        <p:spPr>
          <a:xfrm>
            <a:off x="282864" y="1823312"/>
            <a:ext cx="10961516" cy="1205485"/>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D2559CF6-69F3-41AA-241A-93F4610C16E0}"/>
              </a:ext>
            </a:extLst>
          </p:cNvPr>
          <p:cNvSpPr/>
          <p:nvPr/>
        </p:nvSpPr>
        <p:spPr>
          <a:xfrm>
            <a:off x="282864" y="3161526"/>
            <a:ext cx="10961516" cy="1304973"/>
          </a:xfrm>
          <a:prstGeom prst="rect">
            <a:avLst/>
          </a:prstGeom>
          <a:solidFill>
            <a:schemeClr val="accent6">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66467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2CCB5352-40EC-174A-8BA6-E4E863C42698}"/>
              </a:ext>
            </a:extLst>
          </p:cNvPr>
          <p:cNvSpPr>
            <a:spLocks noGrp="1"/>
          </p:cNvSpPr>
          <p:nvPr>
            <p:ph type="sldNum" sz="quarter" idx="12"/>
          </p:nvPr>
        </p:nvSpPr>
        <p:spPr/>
        <p:txBody>
          <a:bodyPr/>
          <a:lstStyle/>
          <a:p>
            <a:fld id="{5DB78EFF-6D99-964E-A61C-7B135D469CEA}" type="slidenum">
              <a:rPr lang="es-CL" smtClean="0"/>
              <a:t>12</a:t>
            </a:fld>
            <a:endParaRPr lang="es-CL"/>
          </a:p>
        </p:txBody>
      </p:sp>
      <p:pic>
        <p:nvPicPr>
          <p:cNvPr id="7" name="Imagen 6">
            <a:extLst>
              <a:ext uri="{FF2B5EF4-FFF2-40B4-BE49-F238E27FC236}">
                <a16:creationId xmlns:a16="http://schemas.microsoft.com/office/drawing/2014/main" id="{7E19C356-CCE1-3949-B790-FE92CDCEA8F7}"/>
              </a:ext>
            </a:extLst>
          </p:cNvPr>
          <p:cNvPicPr>
            <a:picLocks noChangeAspect="1"/>
          </p:cNvPicPr>
          <p:nvPr/>
        </p:nvPicPr>
        <p:blipFill>
          <a:blip r:embed="rId2"/>
          <a:stretch>
            <a:fillRect/>
          </a:stretch>
        </p:blipFill>
        <p:spPr>
          <a:xfrm>
            <a:off x="1524001" y="857250"/>
            <a:ext cx="2893219" cy="735694"/>
          </a:xfrm>
          <a:prstGeom prst="rect">
            <a:avLst/>
          </a:prstGeom>
        </p:spPr>
      </p:pic>
      <p:sp>
        <p:nvSpPr>
          <p:cNvPr id="12" name="Título 1">
            <a:extLst>
              <a:ext uri="{FF2B5EF4-FFF2-40B4-BE49-F238E27FC236}">
                <a16:creationId xmlns:a16="http://schemas.microsoft.com/office/drawing/2014/main" id="{20A0F220-F9DA-7341-85EA-5272EDADBB90}"/>
              </a:ext>
            </a:extLst>
          </p:cNvPr>
          <p:cNvSpPr txBox="1">
            <a:spLocks/>
          </p:cNvSpPr>
          <p:nvPr/>
        </p:nvSpPr>
        <p:spPr>
          <a:xfrm>
            <a:off x="550606" y="2216292"/>
            <a:ext cx="10530349" cy="2382604"/>
          </a:xfrm>
          <a:prstGeom prst="rect">
            <a:avLst/>
          </a:prstGeom>
        </p:spPr>
        <p:txBody>
          <a:bodyPr vert="horz" lIns="68580" tIns="34290" rIns="68580" bIns="3429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0" indent="-685800">
              <a:buFont typeface="+mj-lt"/>
              <a:buAutoNum type="arabicPeriod"/>
            </a:pPr>
            <a:r>
              <a:rPr lang="es-CL" sz="2400"/>
              <a:t>Morir y resucitar con Cristo en el bautismo, IMPLICA, </a:t>
            </a:r>
          </a:p>
          <a:p>
            <a:pPr marL="685800" indent="-685800">
              <a:buFont typeface="+mj-lt"/>
              <a:buAutoNum type="arabicPeriod"/>
            </a:pPr>
            <a:endParaRPr lang="es-CL" sz="2400"/>
          </a:p>
          <a:p>
            <a:pPr marL="685800" indent="-685800">
              <a:buFont typeface="+mj-lt"/>
              <a:buAutoNum type="arabicPeriod"/>
            </a:pPr>
            <a:r>
              <a:rPr lang="es-CL" sz="2400"/>
              <a:t>Hacer morir lo carnalidad terrenal (frutos de la carne) de nuestras vidas ,</a:t>
            </a:r>
          </a:p>
          <a:p>
            <a:pPr marL="685800" indent="-685800">
              <a:buFont typeface="+mj-lt"/>
              <a:buAutoNum type="arabicPeriod"/>
            </a:pPr>
            <a:endParaRPr lang="es-CL" sz="2400"/>
          </a:p>
          <a:p>
            <a:pPr marL="685800" indent="-685800">
              <a:buFont typeface="+mj-lt"/>
              <a:buAutoNum type="arabicPeriod"/>
            </a:pPr>
            <a:r>
              <a:rPr lang="es-CL" sz="2400"/>
              <a:t>Y trabajar por incorporar Frutos del Espíritu en nuestras vidas, que nos permitan esperar con confianza la venida de nuestro Señor Jesucristo.</a:t>
            </a:r>
          </a:p>
        </p:txBody>
      </p:sp>
      <p:sp>
        <p:nvSpPr>
          <p:cNvPr id="2" name="Rectángulo 1">
            <a:extLst>
              <a:ext uri="{FF2B5EF4-FFF2-40B4-BE49-F238E27FC236}">
                <a16:creationId xmlns:a16="http://schemas.microsoft.com/office/drawing/2014/main" id="{C2D2A723-3D86-1217-9C21-25C9989D1A5F}"/>
              </a:ext>
            </a:extLst>
          </p:cNvPr>
          <p:cNvSpPr/>
          <p:nvPr/>
        </p:nvSpPr>
        <p:spPr>
          <a:xfrm>
            <a:off x="4567997" y="1168077"/>
            <a:ext cx="3477555" cy="692497"/>
          </a:xfrm>
          <a:prstGeom prst="rect">
            <a:avLst/>
          </a:prstGeom>
          <a:noFill/>
        </p:spPr>
        <p:txBody>
          <a:bodyPr wrap="none" lIns="68580" tIns="34290" rIns="68580" bIns="34290">
            <a:spAutoFit/>
          </a:bodyPr>
          <a:lstStyle/>
          <a:p>
            <a:pPr algn="ctr"/>
            <a:r>
              <a:rPr lang="es-ES" sz="4050" u="sng">
                <a:ln w="0"/>
                <a:effectLst>
                  <a:outerShdw blurRad="38100" dist="19050" dir="2700000" algn="tl" rotWithShape="0">
                    <a:schemeClr val="dk1">
                      <a:alpha val="40000"/>
                    </a:schemeClr>
                  </a:outerShdw>
                </a:effectLst>
              </a:rPr>
              <a:t>Conclusiones</a:t>
            </a:r>
          </a:p>
        </p:txBody>
      </p:sp>
      <p:sp>
        <p:nvSpPr>
          <p:cNvPr id="3" name="CuadroTexto 2">
            <a:extLst>
              <a:ext uri="{FF2B5EF4-FFF2-40B4-BE49-F238E27FC236}">
                <a16:creationId xmlns:a16="http://schemas.microsoft.com/office/drawing/2014/main" id="{58A74BAF-A430-1CA7-1F9D-97F2B70D1484}"/>
              </a:ext>
            </a:extLst>
          </p:cNvPr>
          <p:cNvSpPr txBox="1"/>
          <p:nvPr/>
        </p:nvSpPr>
        <p:spPr>
          <a:xfrm>
            <a:off x="2970610" y="5496133"/>
            <a:ext cx="6980904" cy="1200329"/>
          </a:xfrm>
          <a:prstGeom prst="rect">
            <a:avLst/>
          </a:prstGeom>
          <a:noFill/>
          <a:ln>
            <a:solidFill>
              <a:schemeClr val="tx1"/>
            </a:solidFill>
          </a:ln>
        </p:spPr>
        <p:txBody>
          <a:bodyPr wrap="square" rtlCol="0">
            <a:spAutoFit/>
          </a:bodyPr>
          <a:lstStyle/>
          <a:p>
            <a:pPr algn="ctr"/>
            <a:r>
              <a:rPr lang="es-CL" sz="2800">
                <a:solidFill>
                  <a:srgbClr val="00B0F0"/>
                </a:solidFill>
                <a:latin typeface="ADLaM Display" panose="020F0502020204030204" pitchFamily="34" charset="0"/>
                <a:ea typeface="Apple Color Emoji" pitchFamily="2" charset="0"/>
                <a:cs typeface="ADLaM Display" panose="020F0502020204030204" pitchFamily="34" charset="0"/>
              </a:rPr>
              <a:t>Todo árbol que no tenga buen fruto será cortado y echado en el fuego</a:t>
            </a:r>
          </a:p>
          <a:p>
            <a:pPr algn="ctr"/>
            <a:r>
              <a:rPr lang="es-CL" sz="1600">
                <a:solidFill>
                  <a:srgbClr val="00B0F0"/>
                </a:solidFill>
                <a:latin typeface="ADLaM Display" panose="020F0502020204030204" pitchFamily="34" charset="0"/>
                <a:ea typeface="Apple Color Emoji" pitchFamily="2" charset="0"/>
                <a:cs typeface="ADLaM Display" panose="020F0502020204030204" pitchFamily="34" charset="0"/>
              </a:rPr>
              <a:t>(Mateo 3:10  &amp;  Mateo 7:19)</a:t>
            </a:r>
          </a:p>
        </p:txBody>
      </p:sp>
      <p:sp>
        <p:nvSpPr>
          <p:cNvPr id="4" name="Marcador de fecha 3">
            <a:extLst>
              <a:ext uri="{FF2B5EF4-FFF2-40B4-BE49-F238E27FC236}">
                <a16:creationId xmlns:a16="http://schemas.microsoft.com/office/drawing/2014/main" id="{6EE15FD8-7C42-DED4-426F-C51C7C18C069}"/>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5" name="Marcador de pie de página 4">
            <a:extLst>
              <a:ext uri="{FF2B5EF4-FFF2-40B4-BE49-F238E27FC236}">
                <a16:creationId xmlns:a16="http://schemas.microsoft.com/office/drawing/2014/main" id="{E3CDC9B6-DD1B-7670-03DA-ACD5D44697B9}"/>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spTree>
    <p:extLst>
      <p:ext uri="{BB962C8B-B14F-4D97-AF65-F5344CB8AC3E}">
        <p14:creationId xmlns:p14="http://schemas.microsoft.com/office/powerpoint/2010/main" val="2678071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DB61B58E-A06B-CFEA-F7B8-BD1FE226737C}"/>
              </a:ext>
            </a:extLst>
          </p:cNvPr>
          <p:cNvPicPr>
            <a:picLocks noGrp="1" noChangeAspect="1"/>
          </p:cNvPicPr>
          <p:nvPr>
            <p:ph idx="1"/>
          </p:nvPr>
        </p:nvPicPr>
        <p:blipFill>
          <a:blip r:embed="rId3"/>
          <a:srcRect b="10000"/>
          <a:stretch/>
        </p:blipFill>
        <p:spPr>
          <a:xfrm>
            <a:off x="20" y="-51298"/>
            <a:ext cx="12191980" cy="6857990"/>
          </a:xfrm>
          <a:prstGeom prst="rect">
            <a:avLst/>
          </a:prstGeom>
        </p:spPr>
      </p:pic>
      <p:pic>
        <p:nvPicPr>
          <p:cNvPr id="8" name="Imagen 7">
            <a:extLst>
              <a:ext uri="{FF2B5EF4-FFF2-40B4-BE49-F238E27FC236}">
                <a16:creationId xmlns:a16="http://schemas.microsoft.com/office/drawing/2014/main" id="{A1DFE458-21A4-003C-AFED-2D63D20622AF}"/>
              </a:ext>
            </a:extLst>
          </p:cNvPr>
          <p:cNvPicPr>
            <a:picLocks noChangeAspect="1"/>
          </p:cNvPicPr>
          <p:nvPr/>
        </p:nvPicPr>
        <p:blipFill>
          <a:blip r:embed="rId4"/>
          <a:srcRect b="10000"/>
          <a:stretch/>
        </p:blipFill>
        <p:spPr>
          <a:xfrm>
            <a:off x="20" y="-10202"/>
            <a:ext cx="12191980" cy="6857990"/>
          </a:xfrm>
          <a:prstGeom prst="rect">
            <a:avLst/>
          </a:prstGeom>
        </p:spPr>
      </p:pic>
      <p:pic>
        <p:nvPicPr>
          <p:cNvPr id="9" name="Imagen 8">
            <a:extLst>
              <a:ext uri="{FF2B5EF4-FFF2-40B4-BE49-F238E27FC236}">
                <a16:creationId xmlns:a16="http://schemas.microsoft.com/office/drawing/2014/main" id="{8253C184-3291-F32C-BEE7-9A59EA55F6E4}"/>
              </a:ext>
            </a:extLst>
          </p:cNvPr>
          <p:cNvPicPr>
            <a:picLocks noChangeAspect="1"/>
          </p:cNvPicPr>
          <p:nvPr/>
        </p:nvPicPr>
        <p:blipFill>
          <a:blip r:embed="rId5"/>
          <a:srcRect b="10000"/>
          <a:stretch/>
        </p:blipFill>
        <p:spPr>
          <a:xfrm>
            <a:off x="20" y="10"/>
            <a:ext cx="12191980" cy="6857990"/>
          </a:xfrm>
          <a:prstGeom prst="rect">
            <a:avLst/>
          </a:prstGeom>
        </p:spPr>
      </p:pic>
      <p:pic>
        <p:nvPicPr>
          <p:cNvPr id="12" name="Picture 11">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CL"/>
          </a:p>
        </p:txBody>
      </p:sp>
      <p:pic>
        <p:nvPicPr>
          <p:cNvPr id="18" name="Picture 17">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24" name="Rectangle 23">
            <a:extLst>
              <a:ext uri="{FF2B5EF4-FFF2-40B4-BE49-F238E27FC236}">
                <a16:creationId xmlns:a16="http://schemas.microsoft.com/office/drawing/2014/main" id="{52B1435E-BAB8-43AB-AF6A-C15D437DC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6" name="Marcador de número de diapositiva 5">
            <a:extLst>
              <a:ext uri="{FF2B5EF4-FFF2-40B4-BE49-F238E27FC236}">
                <a16:creationId xmlns:a16="http://schemas.microsoft.com/office/drawing/2014/main" id="{4CEF9977-AF20-064A-AC4B-588CE4E06B9C}"/>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5DB78EFF-6D99-964E-A61C-7B135D469CEA}" type="slidenum">
              <a:rPr lang="en-US">
                <a:solidFill>
                  <a:srgbClr val="FFFFFF"/>
                </a:solidFill>
              </a:rPr>
              <a:pPr>
                <a:spcAft>
                  <a:spcPts val="600"/>
                </a:spcAft>
              </a:pPr>
              <a:t>2</a:t>
            </a:fld>
            <a:endParaRPr lang="en-US">
              <a:solidFill>
                <a:srgbClr val="FFFFFF"/>
              </a:solidFill>
            </a:endParaRPr>
          </a:p>
        </p:txBody>
      </p:sp>
      <p:sp useBgFill="1">
        <p:nvSpPr>
          <p:cNvPr id="10" name="CuadroTexto 9">
            <a:extLst>
              <a:ext uri="{FF2B5EF4-FFF2-40B4-BE49-F238E27FC236}">
                <a16:creationId xmlns:a16="http://schemas.microsoft.com/office/drawing/2014/main" id="{428C7575-7F23-6619-6F6E-2C7DD88F6A9D}"/>
              </a:ext>
            </a:extLst>
          </p:cNvPr>
          <p:cNvSpPr txBox="1"/>
          <p:nvPr/>
        </p:nvSpPr>
        <p:spPr>
          <a:xfrm>
            <a:off x="265937" y="786080"/>
            <a:ext cx="4037012" cy="1323439"/>
          </a:xfrm>
          <a:prstGeom prst="rect">
            <a:avLst/>
          </a:prstGeom>
          <a:ln w="19050">
            <a:solidFill>
              <a:schemeClr val="bg2">
                <a:lumMod val="40000"/>
                <a:lumOff val="60000"/>
              </a:schemeClr>
            </a:solidFill>
          </a:ln>
        </p:spPr>
        <p:txBody>
          <a:bodyPr wrap="square">
            <a:spAutoFit/>
          </a:bodyPr>
          <a:lstStyle/>
          <a:p>
            <a:r>
              <a:rPr lang="es-CL" sz="1600" u="sng"/>
              <a:t>Colosenses 2:1</a:t>
            </a:r>
            <a:endParaRPr lang="es-CL" sz="1600"/>
          </a:p>
          <a:p>
            <a:r>
              <a:rPr lang="es-CL" sz="1600"/>
              <a:t>'Quiero que sepan qué gran lucha sostengo por el bien de ustedes y de los que están en </a:t>
            </a:r>
            <a:r>
              <a:rPr lang="es-CL" sz="1600" b="1" err="1"/>
              <a:t>Laodicea</a:t>
            </a:r>
            <a:r>
              <a:rPr lang="es-CL" sz="1600"/>
              <a:t>, y de tantos que no me conocen personalmente. '</a:t>
            </a:r>
          </a:p>
        </p:txBody>
      </p:sp>
      <p:sp useBgFill="1">
        <p:nvSpPr>
          <p:cNvPr id="13" name="CuadroTexto 12">
            <a:extLst>
              <a:ext uri="{FF2B5EF4-FFF2-40B4-BE49-F238E27FC236}">
                <a16:creationId xmlns:a16="http://schemas.microsoft.com/office/drawing/2014/main" id="{F68285F7-CF05-53EB-2766-602DF6739748}"/>
              </a:ext>
            </a:extLst>
          </p:cNvPr>
          <p:cNvSpPr txBox="1"/>
          <p:nvPr/>
        </p:nvSpPr>
        <p:spPr>
          <a:xfrm>
            <a:off x="4478182" y="747911"/>
            <a:ext cx="5784397" cy="1815882"/>
          </a:xfrm>
          <a:prstGeom prst="rect">
            <a:avLst/>
          </a:prstGeom>
          <a:ln w="19050">
            <a:solidFill>
              <a:schemeClr val="bg2">
                <a:lumMod val="40000"/>
                <a:lumOff val="60000"/>
              </a:schemeClr>
            </a:solidFill>
          </a:ln>
        </p:spPr>
        <p:txBody>
          <a:bodyPr wrap="square">
            <a:spAutoFit/>
          </a:bodyPr>
          <a:lstStyle/>
          <a:p>
            <a:r>
              <a:rPr lang="es-CL" sz="1600" u="sng"/>
              <a:t>Colosenses 4:12-13</a:t>
            </a:r>
          </a:p>
          <a:p>
            <a:r>
              <a:rPr lang="es-CL" sz="1600"/>
              <a:t>'Les manda saludos </a:t>
            </a:r>
            <a:r>
              <a:rPr lang="es-CL" sz="1600" err="1"/>
              <a:t>Epafras</a:t>
            </a:r>
            <a:r>
              <a:rPr lang="es-CL" sz="1600"/>
              <a:t>, que es uno de ustedes. Este siervo de Cristo Jesús está siempre luchando en oración por ustedes, para que con madurez se mantengan firmes cumpliendo en todo la voluntad de Dios. A mí me consta que él se preocupa mucho por ustedes y por los que están en </a:t>
            </a:r>
            <a:r>
              <a:rPr lang="es-CL" sz="1600" b="1" err="1"/>
              <a:t>Laodicea</a:t>
            </a:r>
            <a:r>
              <a:rPr lang="es-CL" sz="1600"/>
              <a:t> y en </a:t>
            </a:r>
            <a:r>
              <a:rPr lang="es-CL" sz="1600" b="1"/>
              <a:t>Hierápolis</a:t>
            </a:r>
            <a:r>
              <a:rPr lang="es-CL" sz="1600"/>
              <a:t>. '</a:t>
            </a:r>
          </a:p>
        </p:txBody>
      </p:sp>
      <p:sp useBgFill="1">
        <p:nvSpPr>
          <p:cNvPr id="21" name="CuadroTexto 20">
            <a:extLst>
              <a:ext uri="{FF2B5EF4-FFF2-40B4-BE49-F238E27FC236}">
                <a16:creationId xmlns:a16="http://schemas.microsoft.com/office/drawing/2014/main" id="{1B480289-144E-7F0F-8DA8-6016E5565702}"/>
              </a:ext>
            </a:extLst>
          </p:cNvPr>
          <p:cNvSpPr txBox="1"/>
          <p:nvPr/>
        </p:nvSpPr>
        <p:spPr>
          <a:xfrm>
            <a:off x="3176621" y="5881376"/>
            <a:ext cx="7321918" cy="830997"/>
          </a:xfrm>
          <a:prstGeom prst="rect">
            <a:avLst/>
          </a:prstGeom>
          <a:ln w="19050">
            <a:solidFill>
              <a:schemeClr val="bg2">
                <a:lumMod val="40000"/>
                <a:lumOff val="60000"/>
              </a:schemeClr>
            </a:solidFill>
          </a:ln>
        </p:spPr>
        <p:txBody>
          <a:bodyPr wrap="square">
            <a:spAutoFit/>
          </a:bodyPr>
          <a:lstStyle/>
          <a:p>
            <a:r>
              <a:rPr lang="es-CL" sz="1600" u="sng"/>
              <a:t>Colosenses 4:16</a:t>
            </a:r>
          </a:p>
          <a:p>
            <a:r>
              <a:rPr lang="es-CL" sz="1600"/>
              <a:t>'Una vez que se les haya leído a ustedes esta carta, que se lea también en la </a:t>
            </a:r>
            <a:r>
              <a:rPr lang="es-CL" sz="1600" b="1"/>
              <a:t>iglesia de </a:t>
            </a:r>
            <a:r>
              <a:rPr lang="es-CL" sz="1600" b="1" err="1"/>
              <a:t>Laodicea</a:t>
            </a:r>
            <a:r>
              <a:rPr lang="es-CL" sz="1600"/>
              <a:t>, y ustedes lean la carta dirigida a esa iglesia. '</a:t>
            </a:r>
          </a:p>
        </p:txBody>
      </p:sp>
      <p:sp useBgFill="1">
        <p:nvSpPr>
          <p:cNvPr id="25" name="CuadroTexto 24">
            <a:extLst>
              <a:ext uri="{FF2B5EF4-FFF2-40B4-BE49-F238E27FC236}">
                <a16:creationId xmlns:a16="http://schemas.microsoft.com/office/drawing/2014/main" id="{B07C7217-8707-2E23-AEE1-5E184AEFB0F0}"/>
              </a:ext>
            </a:extLst>
          </p:cNvPr>
          <p:cNvSpPr txBox="1"/>
          <p:nvPr/>
        </p:nvSpPr>
        <p:spPr>
          <a:xfrm>
            <a:off x="3850944" y="3253088"/>
            <a:ext cx="2886737" cy="646331"/>
          </a:xfrm>
          <a:prstGeom prst="rect">
            <a:avLst/>
          </a:prstGeom>
          <a:ln w="19050">
            <a:solidFill>
              <a:schemeClr val="bg2">
                <a:lumMod val="40000"/>
                <a:lumOff val="60000"/>
              </a:schemeClr>
            </a:solidFill>
          </a:ln>
        </p:spPr>
        <p:txBody>
          <a:bodyPr wrap="square">
            <a:spAutoFit/>
          </a:bodyPr>
          <a:lstStyle/>
          <a:p>
            <a:r>
              <a:rPr lang="es-CL" sz="1800"/>
              <a:t>Probablemente escrito entre los años 60 a 62</a:t>
            </a:r>
          </a:p>
        </p:txBody>
      </p:sp>
    </p:spTree>
    <p:extLst>
      <p:ext uri="{BB962C8B-B14F-4D97-AF65-F5344CB8AC3E}">
        <p14:creationId xmlns:p14="http://schemas.microsoft.com/office/powerpoint/2010/main" val="38209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21"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42" name="Picture 41">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4" name="Oval 43">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CL"/>
          </a:p>
        </p:txBody>
      </p:sp>
      <p:pic>
        <p:nvPicPr>
          <p:cNvPr id="46" name="Picture 45">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8" name="Picture 47">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50" name="Rectangle 49">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52" name="Rectangle 51">
            <a:extLst>
              <a:ext uri="{FF2B5EF4-FFF2-40B4-BE49-F238E27FC236}">
                <a16:creationId xmlns:a16="http://schemas.microsoft.com/office/drawing/2014/main" id="{52B1435E-BAB8-43AB-AF6A-C15D437DC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s-CL"/>
          </a:p>
        </p:txBody>
      </p:sp>
      <p:sp>
        <p:nvSpPr>
          <p:cNvPr id="6" name="Marcador de número de diapositiva 5">
            <a:extLst>
              <a:ext uri="{FF2B5EF4-FFF2-40B4-BE49-F238E27FC236}">
                <a16:creationId xmlns:a16="http://schemas.microsoft.com/office/drawing/2014/main" id="{4CEF9977-AF20-064A-AC4B-588CE4E06B9C}"/>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a:spcAft>
                <a:spcPts val="600"/>
              </a:spcAft>
            </a:pPr>
            <a:fld id="{5DB78EFF-6D99-964E-A61C-7B135D469CEA}" type="slidenum">
              <a:rPr lang="en-US">
                <a:solidFill>
                  <a:srgbClr val="FFFFFF"/>
                </a:solidFill>
              </a:rPr>
              <a:pPr>
                <a:spcAft>
                  <a:spcPts val="600"/>
                </a:spcAft>
              </a:pPr>
              <a:t>3</a:t>
            </a:fld>
            <a:endParaRPr lang="en-US">
              <a:solidFill>
                <a:srgbClr val="FFFFFF"/>
              </a:solidFill>
            </a:endParaRPr>
          </a:p>
        </p:txBody>
      </p:sp>
      <p:sp>
        <p:nvSpPr>
          <p:cNvPr id="4" name="Marcador de fecha 3">
            <a:extLst>
              <a:ext uri="{FF2B5EF4-FFF2-40B4-BE49-F238E27FC236}">
                <a16:creationId xmlns:a16="http://schemas.microsoft.com/office/drawing/2014/main" id="{F3FD73E5-EBAF-26DB-1D75-309A04D58382}"/>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5" name="Marcador de pie de página 4">
            <a:extLst>
              <a:ext uri="{FF2B5EF4-FFF2-40B4-BE49-F238E27FC236}">
                <a16:creationId xmlns:a16="http://schemas.microsoft.com/office/drawing/2014/main" id="{C8C32B0B-20A5-8225-B195-367E53947C76}"/>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sp>
        <p:nvSpPr>
          <p:cNvPr id="7" name="CuadroTexto 6">
            <a:extLst>
              <a:ext uri="{FF2B5EF4-FFF2-40B4-BE49-F238E27FC236}">
                <a16:creationId xmlns:a16="http://schemas.microsoft.com/office/drawing/2014/main" id="{DDD1EAB9-FC4D-5894-A1CC-FDF5037F5389}"/>
              </a:ext>
            </a:extLst>
          </p:cNvPr>
          <p:cNvSpPr txBox="1"/>
          <p:nvPr/>
        </p:nvSpPr>
        <p:spPr>
          <a:xfrm>
            <a:off x="187754" y="1416121"/>
            <a:ext cx="11499726" cy="2709011"/>
          </a:xfrm>
          <a:prstGeom prst="rect">
            <a:avLst/>
          </a:prstGeom>
          <a:noFill/>
        </p:spPr>
        <p:txBody>
          <a:bodyPr wrap="square">
            <a:spAutoFit/>
          </a:bodyPr>
          <a:lstStyle/>
          <a:p>
            <a:pPr>
              <a:lnSpc>
                <a:spcPct val="120000"/>
              </a:lnSpc>
            </a:pPr>
            <a:r>
              <a:rPr lang="es-CL" sz="2400" b="1" u="sng"/>
              <a:t>Contexto:</a:t>
            </a:r>
          </a:p>
          <a:p>
            <a:pPr>
              <a:lnSpc>
                <a:spcPct val="120000"/>
              </a:lnSpc>
            </a:pPr>
            <a:r>
              <a:rPr lang="es-CL" sz="2400"/>
              <a:t>El libro de Colosenses </a:t>
            </a:r>
            <a:r>
              <a:rPr lang="es-CL" sz="2400" b="1" baseline="30000">
                <a:solidFill>
                  <a:srgbClr val="FFC000"/>
                </a:solidFill>
              </a:rPr>
              <a:t>1</a:t>
            </a:r>
            <a:r>
              <a:rPr lang="es-CL" sz="2400" u="sng"/>
              <a:t>fue escrito por el apóstol Pablo</a:t>
            </a:r>
            <a:r>
              <a:rPr lang="es-CL" sz="2400"/>
              <a:t> durante su encarcelamiento en Roma, aproximadamente </a:t>
            </a:r>
            <a:r>
              <a:rPr lang="es-CL" sz="2400" b="1" baseline="30000">
                <a:solidFill>
                  <a:srgbClr val="FFC000"/>
                </a:solidFill>
              </a:rPr>
              <a:t>2</a:t>
            </a:r>
            <a:r>
              <a:rPr lang="es-CL" sz="2400" u="sng"/>
              <a:t>entre los años 60-62 d.C.</a:t>
            </a:r>
            <a:r>
              <a:rPr lang="es-CL" sz="2400"/>
              <a:t>. La carta está dirigida a la comunidad cristiana en </a:t>
            </a:r>
            <a:r>
              <a:rPr lang="es-CL" sz="2400" b="1" baseline="30000">
                <a:solidFill>
                  <a:srgbClr val="FFC000"/>
                </a:solidFill>
              </a:rPr>
              <a:t>3</a:t>
            </a:r>
            <a:r>
              <a:rPr lang="es-CL" sz="2400" u="sng"/>
              <a:t>la ciudad de Colosas, una antigua ciudad en la provincia romana de Asia Menor</a:t>
            </a:r>
            <a:r>
              <a:rPr lang="es-CL" sz="2400"/>
              <a:t> (hoy parte de la actual Turquía). </a:t>
            </a:r>
          </a:p>
        </p:txBody>
      </p:sp>
      <p:sp>
        <p:nvSpPr>
          <p:cNvPr id="15" name="CuadroTexto 14">
            <a:extLst>
              <a:ext uri="{FF2B5EF4-FFF2-40B4-BE49-F238E27FC236}">
                <a16:creationId xmlns:a16="http://schemas.microsoft.com/office/drawing/2014/main" id="{AE19D078-3C1A-DEA5-CD42-54139F780A79}"/>
              </a:ext>
            </a:extLst>
          </p:cNvPr>
          <p:cNvSpPr txBox="1"/>
          <p:nvPr/>
        </p:nvSpPr>
        <p:spPr>
          <a:xfrm>
            <a:off x="187754" y="4692615"/>
            <a:ext cx="11622849" cy="1822615"/>
          </a:xfrm>
          <a:prstGeom prst="rect">
            <a:avLst/>
          </a:prstGeom>
          <a:noFill/>
        </p:spPr>
        <p:txBody>
          <a:bodyPr wrap="square">
            <a:spAutoFit/>
          </a:bodyPr>
          <a:lstStyle/>
          <a:p>
            <a:pPr>
              <a:lnSpc>
                <a:spcPct val="120000"/>
              </a:lnSpc>
            </a:pPr>
            <a:r>
              <a:rPr lang="es-CL" sz="2400" b="1" u="sng"/>
              <a:t>Propósito del escrito:</a:t>
            </a:r>
          </a:p>
          <a:p>
            <a:pPr>
              <a:lnSpc>
                <a:spcPct val="120000"/>
              </a:lnSpc>
            </a:pPr>
            <a:r>
              <a:rPr lang="es-CL" sz="2400"/>
              <a:t>En ese contexto, </a:t>
            </a:r>
            <a:r>
              <a:rPr lang="es-CL" sz="2400" b="1" baseline="30000">
                <a:solidFill>
                  <a:srgbClr val="FFC000"/>
                </a:solidFill>
              </a:rPr>
              <a:t>1</a:t>
            </a:r>
            <a:r>
              <a:rPr lang="es-CL" sz="2400"/>
              <a:t>la iglesia enfrentaba influencias de falsas doctrinas y enseñanzas judías legalistas. </a:t>
            </a:r>
            <a:r>
              <a:rPr lang="es-CL" sz="2400" b="1" baseline="30000">
                <a:solidFill>
                  <a:srgbClr val="FFC000"/>
                </a:solidFill>
              </a:rPr>
              <a:t>2</a:t>
            </a:r>
            <a:r>
              <a:rPr lang="es-CL" sz="2400"/>
              <a:t>Pablo enfatiza la supremacía de Cristo y </a:t>
            </a:r>
            <a:r>
              <a:rPr lang="es-CL" sz="2400" b="1" baseline="30000">
                <a:solidFill>
                  <a:srgbClr val="FFC000"/>
                </a:solidFill>
              </a:rPr>
              <a:t>3</a:t>
            </a:r>
            <a:r>
              <a:rPr lang="es-CL" sz="2400"/>
              <a:t>la importancia de vivir la vida cristiana genuina</a:t>
            </a:r>
          </a:p>
        </p:txBody>
      </p:sp>
      <p:pic>
        <p:nvPicPr>
          <p:cNvPr id="16" name="Imagen 15">
            <a:extLst>
              <a:ext uri="{FF2B5EF4-FFF2-40B4-BE49-F238E27FC236}">
                <a16:creationId xmlns:a16="http://schemas.microsoft.com/office/drawing/2014/main" id="{51501979-3DE3-7BFE-8F4C-D5638461B0DE}"/>
              </a:ext>
            </a:extLst>
          </p:cNvPr>
          <p:cNvPicPr>
            <a:picLocks noChangeAspect="1"/>
          </p:cNvPicPr>
          <p:nvPr/>
        </p:nvPicPr>
        <p:blipFill>
          <a:blip r:embed="rId7"/>
          <a:stretch>
            <a:fillRect/>
          </a:stretch>
        </p:blipFill>
        <p:spPr>
          <a:xfrm>
            <a:off x="144892" y="150808"/>
            <a:ext cx="2893219" cy="735694"/>
          </a:xfrm>
          <a:prstGeom prst="rect">
            <a:avLst/>
          </a:prstGeom>
        </p:spPr>
      </p:pic>
    </p:spTree>
    <p:extLst>
      <p:ext uri="{BB962C8B-B14F-4D97-AF65-F5344CB8AC3E}">
        <p14:creationId xmlns:p14="http://schemas.microsoft.com/office/powerpoint/2010/main" val="208667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0" y="1325498"/>
            <a:ext cx="10973488" cy="1241738"/>
          </a:xfrm>
        </p:spPr>
        <p:txBody>
          <a:bodyPr>
            <a:normAutofit/>
          </a:bodyPr>
          <a:lstStyle/>
          <a:p>
            <a:pPr marL="457200" indent="-457200" algn="just">
              <a:lnSpc>
                <a:spcPct val="120000"/>
              </a:lnSpc>
              <a:buFont typeface="+mj-lt"/>
              <a:buAutoNum type="arabicPeriod"/>
            </a:pPr>
            <a:r>
              <a:rPr lang="es-CL" b="1" err="1"/>
              <a:t>Fé</a:t>
            </a:r>
            <a:r>
              <a:rPr lang="es-CL" b="1"/>
              <a:t> en Jesucristo y Amor a los santos: </a:t>
            </a:r>
            <a:r>
              <a:rPr lang="es-CL"/>
              <a:t>Pablo resalta estas dos características de los colosenses que es consecuencia de haber escuchado el Evangelio desde </a:t>
            </a:r>
            <a:r>
              <a:rPr lang="es-CL" err="1"/>
              <a:t>Epafras</a:t>
            </a:r>
            <a:r>
              <a:rPr lang="es-CL"/>
              <a:t> (Colosenses 1:3-14)</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4</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144892" y="150808"/>
            <a:ext cx="2893219" cy="735694"/>
          </a:xfrm>
          <a:prstGeom prst="rect">
            <a:avLst/>
          </a:prstGeom>
        </p:spPr>
      </p:pic>
      <p:pic>
        <p:nvPicPr>
          <p:cNvPr id="4" name="Imagen 3">
            <a:extLst>
              <a:ext uri="{FF2B5EF4-FFF2-40B4-BE49-F238E27FC236}">
                <a16:creationId xmlns:a16="http://schemas.microsoft.com/office/drawing/2014/main" id="{95B9356C-9AF5-87C8-89C7-6A3FACC892D3}"/>
              </a:ext>
            </a:extLst>
          </p:cNvPr>
          <p:cNvPicPr>
            <a:picLocks noChangeAspect="1"/>
          </p:cNvPicPr>
          <p:nvPr/>
        </p:nvPicPr>
        <p:blipFill>
          <a:blip r:embed="rId3"/>
          <a:stretch>
            <a:fillRect/>
          </a:stretch>
        </p:blipFill>
        <p:spPr>
          <a:xfrm>
            <a:off x="8451800" y="243564"/>
            <a:ext cx="776288" cy="642938"/>
          </a:xfrm>
          <a:prstGeom prst="rect">
            <a:avLst/>
          </a:prstGeom>
          <a:ln>
            <a:solidFill>
              <a:schemeClr val="tx1"/>
            </a:solidFill>
          </a:ln>
        </p:spPr>
      </p:pic>
      <p:sp>
        <p:nvSpPr>
          <p:cNvPr id="5" name="Marcador de fecha 3">
            <a:extLst>
              <a:ext uri="{FF2B5EF4-FFF2-40B4-BE49-F238E27FC236}">
                <a16:creationId xmlns:a16="http://schemas.microsoft.com/office/drawing/2014/main" id="{35C20022-648A-1787-6F2C-62C3171E925A}"/>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10" name="Marcador de pie de página 4">
            <a:extLst>
              <a:ext uri="{FF2B5EF4-FFF2-40B4-BE49-F238E27FC236}">
                <a16:creationId xmlns:a16="http://schemas.microsoft.com/office/drawing/2014/main" id="{D6E6165C-F2A2-8E9A-EF18-3AC751C4AC49}"/>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sp>
        <p:nvSpPr>
          <p:cNvPr id="11" name="Marcador de contenido 2">
            <a:extLst>
              <a:ext uri="{FF2B5EF4-FFF2-40B4-BE49-F238E27FC236}">
                <a16:creationId xmlns:a16="http://schemas.microsoft.com/office/drawing/2014/main" id="{7E81CBDA-2668-D137-370B-6CBE5777A45A}"/>
              </a:ext>
            </a:extLst>
          </p:cNvPr>
          <p:cNvSpPr txBox="1">
            <a:spLocks/>
          </p:cNvSpPr>
          <p:nvPr/>
        </p:nvSpPr>
        <p:spPr>
          <a:xfrm>
            <a:off x="0" y="2710987"/>
            <a:ext cx="10973488" cy="13493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gn="just">
              <a:lnSpc>
                <a:spcPct val="120000"/>
              </a:lnSpc>
              <a:buFont typeface="+mj-lt"/>
              <a:buAutoNum type="arabicPeriod" startAt="2"/>
            </a:pPr>
            <a:r>
              <a:rPr lang="es-CL" b="1"/>
              <a:t>Supremacía de Cristo: </a:t>
            </a:r>
            <a:r>
              <a:rPr lang="es-CL"/>
              <a:t>Pablo enfatiza la preeminencia de Cristo como Creador y Redentor. Él es la imagen visible del Dios invisible y la cabeza de la iglesia (Colosenses 1:15-23).</a:t>
            </a:r>
          </a:p>
        </p:txBody>
      </p:sp>
      <p:sp>
        <p:nvSpPr>
          <p:cNvPr id="12" name="Marcador de contenido 2">
            <a:extLst>
              <a:ext uri="{FF2B5EF4-FFF2-40B4-BE49-F238E27FC236}">
                <a16:creationId xmlns:a16="http://schemas.microsoft.com/office/drawing/2014/main" id="{0134693B-E654-8223-57DD-CF89DC130309}"/>
              </a:ext>
            </a:extLst>
          </p:cNvPr>
          <p:cNvSpPr txBox="1">
            <a:spLocks/>
          </p:cNvSpPr>
          <p:nvPr/>
        </p:nvSpPr>
        <p:spPr>
          <a:xfrm>
            <a:off x="0" y="4105044"/>
            <a:ext cx="10973488" cy="15375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gn="just">
              <a:lnSpc>
                <a:spcPct val="120000"/>
              </a:lnSpc>
              <a:buFont typeface="+mj-lt"/>
              <a:buAutoNum type="arabicPeriod" startAt="3"/>
            </a:pPr>
            <a:r>
              <a:rPr lang="es-CL" b="1"/>
              <a:t>No ser engañados por filosofías de hombres: </a:t>
            </a:r>
            <a:r>
              <a:rPr lang="es-CL"/>
              <a:t>Pablo se preocupa de dar a entender que Cristo es suficiente en el evangelio y no se debe aceptar ideas de filosofías, paganismos o legalistas judíos (Colosenses 1:24 al 2:23). </a:t>
            </a:r>
          </a:p>
        </p:txBody>
      </p:sp>
      <p:sp>
        <p:nvSpPr>
          <p:cNvPr id="13" name="Marcador de contenido 2">
            <a:extLst>
              <a:ext uri="{FF2B5EF4-FFF2-40B4-BE49-F238E27FC236}">
                <a16:creationId xmlns:a16="http://schemas.microsoft.com/office/drawing/2014/main" id="{144EEDD8-61BF-B249-D0F9-6601CF68F3FE}"/>
              </a:ext>
            </a:extLst>
          </p:cNvPr>
          <p:cNvSpPr txBox="1">
            <a:spLocks/>
          </p:cNvSpPr>
          <p:nvPr/>
        </p:nvSpPr>
        <p:spPr>
          <a:xfrm>
            <a:off x="0" y="5538263"/>
            <a:ext cx="10973488" cy="14031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457200" indent="-457200">
              <a:lnSpc>
                <a:spcPct val="120000"/>
              </a:lnSpc>
              <a:buFont typeface="+mj-lt"/>
              <a:buAutoNum type="arabicPeriod" startAt="4"/>
            </a:pPr>
            <a:r>
              <a:rPr lang="es-CL" b="1"/>
              <a:t>Vida en Cristo: </a:t>
            </a:r>
            <a:r>
              <a:rPr lang="es-CL"/>
              <a:t>El apóstol exhorta a los creyentes a vivir una vida digna de su fe en Cristo, preocupándose de dejar la vida antigua y enfocado en llevar frutos en toda buena obra (Colosenses 3:1 al 4:6).</a:t>
            </a:r>
          </a:p>
        </p:txBody>
      </p:sp>
    </p:spTree>
    <p:extLst>
      <p:ext uri="{BB962C8B-B14F-4D97-AF65-F5344CB8AC3E}">
        <p14:creationId xmlns:p14="http://schemas.microsoft.com/office/powerpoint/2010/main" val="42784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84141" y="1277472"/>
            <a:ext cx="10391118" cy="2676275"/>
          </a:xfrm>
        </p:spPr>
        <p:txBody>
          <a:bodyPr>
            <a:normAutofit/>
          </a:bodyPr>
          <a:lstStyle/>
          <a:p>
            <a:pPr marL="342900" indent="-342900" algn="just">
              <a:lnSpc>
                <a:spcPct val="120000"/>
              </a:lnSpc>
              <a:buSzPct val="110000"/>
              <a:buFont typeface="+mj-lt"/>
              <a:buAutoNum type="arabicPeriod"/>
            </a:pPr>
            <a:r>
              <a:rPr lang="es-CL" b="1"/>
              <a:t>Colosenses 3:1-4:</a:t>
            </a:r>
          </a:p>
          <a:p>
            <a:pPr marL="300038" lvl="1" indent="0" algn="just">
              <a:lnSpc>
                <a:spcPct val="120000"/>
              </a:lnSpc>
              <a:buNone/>
            </a:pPr>
            <a:r>
              <a:rPr lang="es-CL" sz="2000" b="1" baseline="30000">
                <a:solidFill>
                  <a:schemeClr val="accent3"/>
                </a:solidFill>
              </a:rPr>
              <a:t>1</a:t>
            </a:r>
            <a:r>
              <a:rPr lang="es-CL" sz="2000"/>
              <a:t>Ya que han resucitado con Cristo, busquen las cosas de arriba, donde está Cristo sentado a la derecha de Dios. </a:t>
            </a:r>
            <a:r>
              <a:rPr lang="es-CL" sz="2000" b="1" baseline="30000">
                <a:solidFill>
                  <a:srgbClr val="FFC000"/>
                </a:solidFill>
              </a:rPr>
              <a:t>2</a:t>
            </a:r>
            <a:r>
              <a:rPr lang="es-CL" sz="2000"/>
              <a:t>Concentren su atención en las cosas de arriba, no en las de la tierra, </a:t>
            </a:r>
            <a:r>
              <a:rPr lang="es-CL" sz="2000" b="1" baseline="30000">
                <a:solidFill>
                  <a:srgbClr val="FFC000"/>
                </a:solidFill>
              </a:rPr>
              <a:t>3</a:t>
            </a:r>
            <a:r>
              <a:rPr lang="es-CL" sz="2000"/>
              <a:t>pues ustedes han muerto y su vida está escondida con Cristo en Dios. </a:t>
            </a:r>
            <a:r>
              <a:rPr lang="es-CL" sz="2000" b="1" baseline="30000">
                <a:solidFill>
                  <a:srgbClr val="FFC000"/>
                </a:solidFill>
              </a:rPr>
              <a:t>4</a:t>
            </a:r>
            <a:r>
              <a:rPr lang="es-CL" sz="2000"/>
              <a:t>Cuando Cristo, que es la vida de ustedes, se manifieste, entonces también ustedes serán manifestados con él en gloria.</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5</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2431264" y="5414107"/>
            <a:ext cx="8813116" cy="1200329"/>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Pablo enseña que para ser coherente con la resurrección que hemos experimentado a través del bautismo, entonces debemos focalizarnos en lograr crecimiento espiritual.</a:t>
            </a:r>
          </a:p>
        </p:txBody>
      </p: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10810489" y="2844731"/>
            <a:ext cx="1196055" cy="990598"/>
          </a:xfrm>
          <a:prstGeom prst="rect">
            <a:avLst/>
          </a:prstGeom>
          <a:ln>
            <a:solidFill>
              <a:schemeClr val="tx1"/>
            </a:solidFill>
          </a:ln>
        </p:spPr>
      </p:pic>
    </p:spTree>
    <p:extLst>
      <p:ext uri="{BB962C8B-B14F-4D97-AF65-F5344CB8AC3E}">
        <p14:creationId xmlns:p14="http://schemas.microsoft.com/office/powerpoint/2010/main" val="13466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84141" y="1277472"/>
            <a:ext cx="10391118" cy="4303056"/>
          </a:xfrm>
        </p:spPr>
        <p:txBody>
          <a:bodyPr>
            <a:noAutofit/>
          </a:bodyPr>
          <a:lstStyle/>
          <a:p>
            <a:pPr marL="457200" indent="-457200" algn="just">
              <a:lnSpc>
                <a:spcPct val="114000"/>
              </a:lnSpc>
              <a:buSzPct val="110000"/>
              <a:buFont typeface="+mj-lt"/>
              <a:buAutoNum type="arabicPeriod" startAt="2"/>
            </a:pPr>
            <a:r>
              <a:rPr lang="es-CL" b="1"/>
              <a:t>Colosenses 3:5-11:</a:t>
            </a:r>
          </a:p>
          <a:p>
            <a:pPr marL="300038" lvl="1" indent="0" algn="just">
              <a:lnSpc>
                <a:spcPct val="114000"/>
              </a:lnSpc>
              <a:buNone/>
            </a:pPr>
            <a:r>
              <a:rPr lang="es-CL" sz="2000" b="1" baseline="30000">
                <a:solidFill>
                  <a:schemeClr val="accent3"/>
                </a:solidFill>
              </a:rPr>
              <a:t>5</a:t>
            </a:r>
            <a:r>
              <a:rPr lang="es-CL" sz="2000"/>
              <a:t>Por tanto, hagan morir todo lo que es propio de la naturaleza terrenal: </a:t>
            </a:r>
            <a:r>
              <a:rPr lang="es-CL" sz="2000" u="sng"/>
              <a:t>inmoralidad sexual, impureza, bajas pasiones, malos deseos y avaricia, la cual es idolatría</a:t>
            </a:r>
            <a:r>
              <a:rPr lang="es-CL" sz="2000"/>
              <a:t>. </a:t>
            </a:r>
            <a:r>
              <a:rPr lang="es-CL" sz="2000" b="1" baseline="30000">
                <a:solidFill>
                  <a:srgbClr val="FFC000"/>
                </a:solidFill>
              </a:rPr>
              <a:t>6</a:t>
            </a:r>
            <a:r>
              <a:rPr lang="es-CL" sz="2000"/>
              <a:t>Por estas cosas viene el castigo de Dios. </a:t>
            </a:r>
            <a:r>
              <a:rPr lang="es-CL" sz="2000" b="1" baseline="30000">
                <a:solidFill>
                  <a:srgbClr val="FFC000"/>
                </a:solidFill>
              </a:rPr>
              <a:t>7</a:t>
            </a:r>
            <a:r>
              <a:rPr lang="es-CL" sz="2000"/>
              <a:t>Ustedes las practicaron en otro tiempo, cuando vivían en ellas. </a:t>
            </a:r>
            <a:r>
              <a:rPr lang="es-CL" sz="2000" b="1" baseline="30000">
                <a:solidFill>
                  <a:srgbClr val="FFC000"/>
                </a:solidFill>
              </a:rPr>
              <a:t>8</a:t>
            </a:r>
            <a:r>
              <a:rPr lang="es-CL" sz="2000"/>
              <a:t>Pero ahora abandonen también todo esto: </a:t>
            </a:r>
            <a:r>
              <a:rPr lang="es-CL" sz="2000" u="sng"/>
              <a:t>enojo, ira, malicia, calumnia y lenguaje obsceno. </a:t>
            </a:r>
            <a:r>
              <a:rPr lang="es-CL" sz="2000" b="1" u="sng" baseline="30000">
                <a:solidFill>
                  <a:srgbClr val="FFC000"/>
                </a:solidFill>
              </a:rPr>
              <a:t>9</a:t>
            </a:r>
            <a:r>
              <a:rPr lang="es-CL" sz="2000" u="sng"/>
              <a:t>Dejen de mentirse unos a otros</a:t>
            </a:r>
            <a:r>
              <a:rPr lang="es-CL" sz="2000"/>
              <a:t>, ahora que se han quitado el ropaje de la vieja naturaleza con sus vicios </a:t>
            </a:r>
            <a:r>
              <a:rPr lang="es-CL" sz="2000" b="1" baseline="30000">
                <a:solidFill>
                  <a:srgbClr val="FFC000"/>
                </a:solidFill>
              </a:rPr>
              <a:t>10</a:t>
            </a:r>
            <a:r>
              <a:rPr lang="es-CL" sz="2000"/>
              <a:t>y se han puesto el de la nueva naturaleza, que se va renovando en conocimiento a imagen de su Creador. </a:t>
            </a:r>
            <a:r>
              <a:rPr lang="es-CL" sz="2000" b="1" baseline="30000">
                <a:solidFill>
                  <a:srgbClr val="FFC000"/>
                </a:solidFill>
              </a:rPr>
              <a:t>11</a:t>
            </a:r>
            <a:r>
              <a:rPr lang="es-CL" sz="2000"/>
              <a:t>En esta nueva naturaleza no hay judío ni no judío, circunciso ni incircunciso, extranjero, inculto, esclavo o libre, sino que Cristo es todo y está en todos.</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6</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3161633" y="5876195"/>
            <a:ext cx="8813116" cy="830997"/>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En Cristo Jesús lo que interesa es que la persona deje de hacer cosas malas</a:t>
            </a:r>
          </a:p>
        </p:txBody>
      </p:sp>
      <p:sp>
        <p:nvSpPr>
          <p:cNvPr id="17" name="Rectángulo 16">
            <a:extLst>
              <a:ext uri="{FF2B5EF4-FFF2-40B4-BE49-F238E27FC236}">
                <a16:creationId xmlns:a16="http://schemas.microsoft.com/office/drawing/2014/main" id="{3044EFB4-9D7F-1722-71F4-52110227D488}"/>
              </a:ext>
            </a:extLst>
          </p:cNvPr>
          <p:cNvSpPr/>
          <p:nvPr/>
        </p:nvSpPr>
        <p:spPr>
          <a:xfrm>
            <a:off x="5873511" y="832714"/>
            <a:ext cx="1237358" cy="530915"/>
          </a:xfrm>
          <a:prstGeom prst="rect">
            <a:avLst/>
          </a:prstGeom>
          <a:noFill/>
          <a:ln>
            <a:solidFill>
              <a:schemeClr val="accent3"/>
            </a:solidFill>
          </a:ln>
        </p:spPr>
        <p:txBody>
          <a:bodyPr wrap="square" lIns="68580" tIns="34290" rIns="68580" bIns="34290">
            <a:spAutoFit/>
          </a:bodyPr>
          <a:lstStyle/>
          <a:p>
            <a:pPr algn="ctr"/>
            <a:r>
              <a:rPr lang="es-ES" sz="1500">
                <a:ln w="0"/>
                <a:solidFill>
                  <a:schemeClr val="accent3"/>
                </a:solidFill>
                <a:effectLst>
                  <a:outerShdw blurRad="38100" dist="19050" dir="2700000" algn="tl" rotWithShape="0">
                    <a:schemeClr val="dk1">
                      <a:alpha val="40000"/>
                    </a:schemeClr>
                  </a:outerShdw>
                </a:effectLst>
              </a:rPr>
              <a:t>El Problema Pecado</a:t>
            </a:r>
          </a:p>
        </p:txBody>
      </p:sp>
      <p:cxnSp>
        <p:nvCxnSpPr>
          <p:cNvPr id="18" name="Conector recto de flecha 17">
            <a:extLst>
              <a:ext uri="{FF2B5EF4-FFF2-40B4-BE49-F238E27FC236}">
                <a16:creationId xmlns:a16="http://schemas.microsoft.com/office/drawing/2014/main" id="{0E061AB5-C6BD-CF49-6193-42304CB3DA9A}"/>
              </a:ext>
            </a:extLst>
          </p:cNvPr>
          <p:cNvCxnSpPr>
            <a:cxnSpLocks/>
          </p:cNvCxnSpPr>
          <p:nvPr/>
        </p:nvCxnSpPr>
        <p:spPr>
          <a:xfrm>
            <a:off x="6813910" y="1476631"/>
            <a:ext cx="110605" cy="690397"/>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8852953" y="107573"/>
            <a:ext cx="1196055" cy="990598"/>
          </a:xfrm>
          <a:prstGeom prst="rect">
            <a:avLst/>
          </a:prstGeom>
          <a:ln>
            <a:solidFill>
              <a:schemeClr val="tx1"/>
            </a:solidFill>
          </a:ln>
        </p:spPr>
      </p:pic>
      <p:sp>
        <p:nvSpPr>
          <p:cNvPr id="10" name="Rectángulo 9">
            <a:extLst>
              <a:ext uri="{FF2B5EF4-FFF2-40B4-BE49-F238E27FC236}">
                <a16:creationId xmlns:a16="http://schemas.microsoft.com/office/drawing/2014/main" id="{DB4DF3CC-9262-943D-6354-62BD132BB14F}"/>
              </a:ext>
            </a:extLst>
          </p:cNvPr>
          <p:cNvSpPr/>
          <p:nvPr/>
        </p:nvSpPr>
        <p:spPr>
          <a:xfrm>
            <a:off x="10530561" y="3608321"/>
            <a:ext cx="1577298" cy="761747"/>
          </a:xfrm>
          <a:prstGeom prst="rect">
            <a:avLst/>
          </a:prstGeom>
          <a:noFill/>
          <a:ln>
            <a:solidFill>
              <a:schemeClr val="accent3"/>
            </a:solidFill>
          </a:ln>
        </p:spPr>
        <p:txBody>
          <a:bodyPr wrap="square" lIns="68580" tIns="34290" rIns="68580" bIns="34290">
            <a:spAutoFit/>
          </a:bodyPr>
          <a:lstStyle/>
          <a:p>
            <a:pPr algn="ctr"/>
            <a:r>
              <a:rPr lang="es-ES" sz="1500">
                <a:ln w="0"/>
                <a:solidFill>
                  <a:schemeClr val="accent3"/>
                </a:solidFill>
                <a:effectLst>
                  <a:outerShdw blurRad="38100" dist="19050" dir="2700000" algn="tl" rotWithShape="0">
                    <a:schemeClr val="dk1">
                      <a:alpha val="40000"/>
                    </a:schemeClr>
                  </a:outerShdw>
                </a:effectLst>
              </a:rPr>
              <a:t>El Problema Esto también es Pecado</a:t>
            </a:r>
          </a:p>
        </p:txBody>
      </p:sp>
      <p:cxnSp>
        <p:nvCxnSpPr>
          <p:cNvPr id="11" name="Conector recto de flecha 10">
            <a:extLst>
              <a:ext uri="{FF2B5EF4-FFF2-40B4-BE49-F238E27FC236}">
                <a16:creationId xmlns:a16="http://schemas.microsoft.com/office/drawing/2014/main" id="{11DEF2E5-38A1-95C5-CE8E-CC1976065057}"/>
              </a:ext>
            </a:extLst>
          </p:cNvPr>
          <p:cNvCxnSpPr>
            <a:cxnSpLocks/>
          </p:cNvCxnSpPr>
          <p:nvPr/>
        </p:nvCxnSpPr>
        <p:spPr>
          <a:xfrm flipH="1" flipV="1">
            <a:off x="10530561" y="3321971"/>
            <a:ext cx="744145" cy="206609"/>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77408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95AC5A-BF93-6D43-A35C-9CD72D16DD3E}"/>
              </a:ext>
            </a:extLst>
          </p:cNvPr>
          <p:cNvSpPr>
            <a:spLocks noGrp="1"/>
          </p:cNvSpPr>
          <p:nvPr>
            <p:ph idx="1"/>
          </p:nvPr>
        </p:nvSpPr>
        <p:spPr>
          <a:xfrm>
            <a:off x="84140" y="1098171"/>
            <a:ext cx="10391118" cy="4303056"/>
          </a:xfrm>
        </p:spPr>
        <p:txBody>
          <a:bodyPr>
            <a:noAutofit/>
          </a:bodyPr>
          <a:lstStyle/>
          <a:p>
            <a:pPr marL="457200" indent="-457200" algn="just">
              <a:lnSpc>
                <a:spcPct val="114000"/>
              </a:lnSpc>
              <a:buSzPct val="110000"/>
              <a:buFont typeface="+mj-lt"/>
              <a:buAutoNum type="arabicPeriod" startAt="3"/>
            </a:pPr>
            <a:r>
              <a:rPr lang="es-CL" b="1"/>
              <a:t>Colosenses 3:5-11:</a:t>
            </a:r>
          </a:p>
          <a:p>
            <a:pPr marL="300038" lvl="1" indent="0" algn="just">
              <a:lnSpc>
                <a:spcPct val="114000"/>
              </a:lnSpc>
              <a:buNone/>
            </a:pPr>
            <a:r>
              <a:rPr lang="es-CL" sz="2000" b="1" baseline="30000">
                <a:solidFill>
                  <a:schemeClr val="accent3"/>
                </a:solidFill>
              </a:rPr>
              <a:t>12</a:t>
            </a:r>
            <a:r>
              <a:rPr lang="es-CL" sz="2000"/>
              <a:t>Por lo tanto, como pueblo escogido de Dios, santo y amado, </a:t>
            </a:r>
            <a:r>
              <a:rPr lang="es-CL" sz="2000" u="sng"/>
              <a:t>revístanse de afecto entrañable y de bondad, humildad, amabilidad y paciencia, </a:t>
            </a:r>
            <a:r>
              <a:rPr lang="es-CL" sz="2000" b="1" u="sng" baseline="30000">
                <a:solidFill>
                  <a:srgbClr val="FFC000"/>
                </a:solidFill>
              </a:rPr>
              <a:t>13</a:t>
            </a:r>
            <a:r>
              <a:rPr lang="es-CL" sz="2000" u="sng"/>
              <a:t>de modo que se toleren unos a otros y se perdonen si alguno tiene queja contra otro. Así como el Señor los perdonó, perdonen también ustedes. </a:t>
            </a:r>
            <a:r>
              <a:rPr lang="es-CL" sz="2000" b="1" u="sng" baseline="30000">
                <a:solidFill>
                  <a:srgbClr val="FFC000"/>
                </a:solidFill>
              </a:rPr>
              <a:t>14</a:t>
            </a:r>
            <a:r>
              <a:rPr lang="es-CL" sz="2000" u="sng"/>
              <a:t>Por encima de todo, vístanse de amor, que es el vínculo perfecto</a:t>
            </a:r>
            <a:r>
              <a:rPr lang="es-CL" sz="2000"/>
              <a:t>.</a:t>
            </a:r>
          </a:p>
          <a:p>
            <a:pPr marL="300038" lvl="1" indent="0" algn="just">
              <a:lnSpc>
                <a:spcPct val="114000"/>
              </a:lnSpc>
              <a:buNone/>
            </a:pPr>
            <a:r>
              <a:rPr lang="es-CL" sz="2000" b="1" baseline="30000">
                <a:solidFill>
                  <a:srgbClr val="FFC000"/>
                </a:solidFill>
              </a:rPr>
              <a:t>15</a:t>
            </a:r>
            <a:r>
              <a:rPr lang="es-CL" sz="2000"/>
              <a:t>Que gobierne en sus corazones la paz de Cristo, a la cual fueron llamados en un solo cuerpo. Y sean agradecidos. </a:t>
            </a:r>
            <a:r>
              <a:rPr lang="es-CL" sz="2000" b="1" baseline="30000">
                <a:solidFill>
                  <a:srgbClr val="FFC000"/>
                </a:solidFill>
              </a:rPr>
              <a:t>16</a:t>
            </a:r>
            <a:r>
              <a:rPr lang="es-CL" sz="2000"/>
              <a:t>Que habite en ustedes la palabra de Cristo con toda su riqueza: instrúyanse y aconséjense unos a otros con toda sabiduría; canten salmos, himnos y canciones espirituales a Dios, con gratitud de corazón. </a:t>
            </a:r>
            <a:r>
              <a:rPr lang="es-CL" sz="2000" b="1" baseline="30000">
                <a:solidFill>
                  <a:srgbClr val="FFC000"/>
                </a:solidFill>
              </a:rPr>
              <a:t>17</a:t>
            </a:r>
            <a:r>
              <a:rPr lang="es-CL" sz="2000"/>
              <a:t>Y todo lo que hagan, de palabra o de obra, háganlo en el nombre del Señor Jesús, dando gracias a Dios el Padre por medio de él.</a:t>
            </a:r>
          </a:p>
        </p:txBody>
      </p:sp>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7</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2164976" y="5876195"/>
            <a:ext cx="9809773" cy="830997"/>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Aquí se muestra como debemos ser….  Estas características debemos trabajarlas en nuestras vidas hasta que se hagan hábito</a:t>
            </a:r>
          </a:p>
        </p:txBody>
      </p:sp>
      <p:sp>
        <p:nvSpPr>
          <p:cNvPr id="17" name="Rectángulo 16">
            <a:extLst>
              <a:ext uri="{FF2B5EF4-FFF2-40B4-BE49-F238E27FC236}">
                <a16:creationId xmlns:a16="http://schemas.microsoft.com/office/drawing/2014/main" id="{3044EFB4-9D7F-1722-71F4-52110227D488}"/>
              </a:ext>
            </a:extLst>
          </p:cNvPr>
          <p:cNvSpPr/>
          <p:nvPr/>
        </p:nvSpPr>
        <p:spPr>
          <a:xfrm>
            <a:off x="3746481" y="518209"/>
            <a:ext cx="4146942" cy="761747"/>
          </a:xfrm>
          <a:prstGeom prst="rect">
            <a:avLst/>
          </a:prstGeom>
          <a:noFill/>
          <a:ln>
            <a:solidFill>
              <a:schemeClr val="accent3"/>
            </a:solidFill>
          </a:ln>
        </p:spPr>
        <p:txBody>
          <a:bodyPr wrap="square" lIns="68580" tIns="34290" rIns="68580" bIns="34290">
            <a:spAutoFit/>
          </a:bodyPr>
          <a:lstStyle/>
          <a:p>
            <a:pPr algn="ctr"/>
            <a:r>
              <a:rPr lang="es-ES" sz="1500">
                <a:ln w="0"/>
                <a:solidFill>
                  <a:schemeClr val="accent3"/>
                </a:solidFill>
                <a:effectLst>
                  <a:outerShdw blurRad="38100" dist="19050" dir="2700000" algn="tl" rotWithShape="0">
                    <a:schemeClr val="dk1">
                      <a:alpha val="40000"/>
                    </a:schemeClr>
                  </a:outerShdw>
                </a:effectLst>
              </a:rPr>
              <a:t>La expectativa de </a:t>
            </a:r>
            <a:r>
              <a:rPr lang="es-ES" sz="1500" err="1">
                <a:ln w="0"/>
                <a:solidFill>
                  <a:schemeClr val="accent3"/>
                </a:solidFill>
                <a:effectLst>
                  <a:outerShdw blurRad="38100" dist="19050" dir="2700000" algn="tl" rotWithShape="0">
                    <a:schemeClr val="dk1">
                      <a:alpha val="40000"/>
                    </a:schemeClr>
                  </a:outerShdw>
                </a:effectLst>
              </a:rPr>
              <a:t>DIos</a:t>
            </a:r>
            <a:r>
              <a:rPr lang="es-ES" sz="1500">
                <a:ln w="0"/>
                <a:solidFill>
                  <a:schemeClr val="accent3"/>
                </a:solidFill>
                <a:effectLst>
                  <a:outerShdw blurRad="38100" dist="19050" dir="2700000" algn="tl" rotWithShape="0">
                    <a:schemeClr val="dk1">
                      <a:alpha val="40000"/>
                    </a:schemeClr>
                  </a:outerShdw>
                </a:effectLst>
              </a:rPr>
              <a:t>: Debemos enfocarnos en adquirir estas características hay que trabajar</a:t>
            </a:r>
          </a:p>
        </p:txBody>
      </p:sp>
      <p:cxnSp>
        <p:nvCxnSpPr>
          <p:cNvPr id="18" name="Conector recto de flecha 17">
            <a:extLst>
              <a:ext uri="{FF2B5EF4-FFF2-40B4-BE49-F238E27FC236}">
                <a16:creationId xmlns:a16="http://schemas.microsoft.com/office/drawing/2014/main" id="{0E061AB5-C6BD-CF49-6193-42304CB3DA9A}"/>
              </a:ext>
            </a:extLst>
          </p:cNvPr>
          <p:cNvCxnSpPr>
            <a:cxnSpLocks/>
          </p:cNvCxnSpPr>
          <p:nvPr/>
        </p:nvCxnSpPr>
        <p:spPr>
          <a:xfrm>
            <a:off x="5303564" y="1297334"/>
            <a:ext cx="110605" cy="690397"/>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8852953" y="107573"/>
            <a:ext cx="1196055" cy="990598"/>
          </a:xfrm>
          <a:prstGeom prst="rect">
            <a:avLst/>
          </a:prstGeom>
          <a:ln>
            <a:solidFill>
              <a:schemeClr val="tx1"/>
            </a:solidFill>
          </a:ln>
        </p:spPr>
      </p:pic>
      <p:sp>
        <p:nvSpPr>
          <p:cNvPr id="5" name="Rectángulo 4">
            <a:extLst>
              <a:ext uri="{FF2B5EF4-FFF2-40B4-BE49-F238E27FC236}">
                <a16:creationId xmlns:a16="http://schemas.microsoft.com/office/drawing/2014/main" id="{9F64746A-EE11-B72D-15B9-B82205C3F41D}"/>
              </a:ext>
            </a:extLst>
          </p:cNvPr>
          <p:cNvSpPr/>
          <p:nvPr/>
        </p:nvSpPr>
        <p:spPr>
          <a:xfrm>
            <a:off x="4625788" y="3495569"/>
            <a:ext cx="2097741" cy="296502"/>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12">
            <a:extLst>
              <a:ext uri="{FF2B5EF4-FFF2-40B4-BE49-F238E27FC236}">
                <a16:creationId xmlns:a16="http://schemas.microsoft.com/office/drawing/2014/main" id="{6CF1C660-F0E4-2AD1-3477-E8A6BA460B01}"/>
              </a:ext>
            </a:extLst>
          </p:cNvPr>
          <p:cNvSpPr/>
          <p:nvPr/>
        </p:nvSpPr>
        <p:spPr>
          <a:xfrm>
            <a:off x="2807795" y="3840273"/>
            <a:ext cx="2495769" cy="296502"/>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C60FB81A-307D-5E35-06FB-347CD0BA6D94}"/>
              </a:ext>
            </a:extLst>
          </p:cNvPr>
          <p:cNvSpPr/>
          <p:nvPr/>
        </p:nvSpPr>
        <p:spPr>
          <a:xfrm>
            <a:off x="6096000" y="3826826"/>
            <a:ext cx="3854824" cy="296502"/>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Rectángulo 14">
            <a:extLst>
              <a:ext uri="{FF2B5EF4-FFF2-40B4-BE49-F238E27FC236}">
                <a16:creationId xmlns:a16="http://schemas.microsoft.com/office/drawing/2014/main" id="{0CEC20D4-5730-EDE8-08FA-A2C1F105045E}"/>
              </a:ext>
            </a:extLst>
          </p:cNvPr>
          <p:cNvSpPr/>
          <p:nvPr/>
        </p:nvSpPr>
        <p:spPr>
          <a:xfrm>
            <a:off x="4043091" y="4207825"/>
            <a:ext cx="5060567" cy="296502"/>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5058E4E5-1295-0642-A792-5A7723311D99}"/>
              </a:ext>
            </a:extLst>
          </p:cNvPr>
          <p:cNvSpPr/>
          <p:nvPr/>
        </p:nvSpPr>
        <p:spPr>
          <a:xfrm>
            <a:off x="1761584" y="4575377"/>
            <a:ext cx="8590956" cy="296502"/>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Rectángulo 18">
            <a:extLst>
              <a:ext uri="{FF2B5EF4-FFF2-40B4-BE49-F238E27FC236}">
                <a16:creationId xmlns:a16="http://schemas.microsoft.com/office/drawing/2014/main" id="{D289E967-3353-EC28-E387-E001CD5E0BC6}"/>
              </a:ext>
            </a:extLst>
          </p:cNvPr>
          <p:cNvSpPr/>
          <p:nvPr/>
        </p:nvSpPr>
        <p:spPr>
          <a:xfrm>
            <a:off x="8489566" y="4911988"/>
            <a:ext cx="3276610" cy="296502"/>
          </a:xfrm>
          <a:prstGeom prst="rect">
            <a:avLst/>
          </a:prstGeom>
          <a:solidFill>
            <a:schemeClr val="accent6">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74252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5" grpId="0" animBg="1"/>
      <p:bldP spid="13" grpId="0" animBg="1"/>
      <p:bldP spid="14" grpId="0" animBg="1"/>
      <p:bldP spid="15" grpId="0" animBg="1"/>
      <p:bldP spid="16"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8</a:t>
            </a:fld>
            <a:endParaRPr lang="es-CL"/>
          </a:p>
        </p:txBody>
      </p:sp>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sp>
        <p:nvSpPr>
          <p:cNvPr id="4" name="CuadroTexto 3">
            <a:extLst>
              <a:ext uri="{FF2B5EF4-FFF2-40B4-BE49-F238E27FC236}">
                <a16:creationId xmlns:a16="http://schemas.microsoft.com/office/drawing/2014/main" id="{5BB82151-E2C5-D4A1-B7A2-B60C4417EDCC}"/>
              </a:ext>
            </a:extLst>
          </p:cNvPr>
          <p:cNvSpPr txBox="1"/>
          <p:nvPr/>
        </p:nvSpPr>
        <p:spPr>
          <a:xfrm>
            <a:off x="2164976" y="5876195"/>
            <a:ext cx="9809773" cy="830997"/>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Aquí se muestra como debemos ser….  Estas características debemos trabajarlas en nuestras vidas hasta que se hagan hábito</a:t>
            </a:r>
          </a:p>
        </p:txBody>
      </p: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pic>
        <p:nvPicPr>
          <p:cNvPr id="9" name="Imagen 8">
            <a:extLst>
              <a:ext uri="{FF2B5EF4-FFF2-40B4-BE49-F238E27FC236}">
                <a16:creationId xmlns:a16="http://schemas.microsoft.com/office/drawing/2014/main" id="{6D3C5D0F-9564-76AF-84B7-47FC3A44685D}"/>
              </a:ext>
            </a:extLst>
          </p:cNvPr>
          <p:cNvPicPr>
            <a:picLocks noChangeAspect="1"/>
          </p:cNvPicPr>
          <p:nvPr/>
        </p:nvPicPr>
        <p:blipFill>
          <a:blip r:embed="rId3"/>
          <a:stretch>
            <a:fillRect/>
          </a:stretch>
        </p:blipFill>
        <p:spPr>
          <a:xfrm>
            <a:off x="8852953" y="107573"/>
            <a:ext cx="1196055" cy="990598"/>
          </a:xfrm>
          <a:prstGeom prst="rect">
            <a:avLst/>
          </a:prstGeom>
          <a:ln>
            <a:solidFill>
              <a:schemeClr val="tx1"/>
            </a:solidFill>
          </a:ln>
        </p:spPr>
      </p:pic>
      <p:pic>
        <p:nvPicPr>
          <p:cNvPr id="26" name="Imagen 25">
            <a:extLst>
              <a:ext uri="{FF2B5EF4-FFF2-40B4-BE49-F238E27FC236}">
                <a16:creationId xmlns:a16="http://schemas.microsoft.com/office/drawing/2014/main" id="{17B51A71-AFA3-F7F2-EA57-6B21E7CF9A24}"/>
              </a:ext>
            </a:extLst>
          </p:cNvPr>
          <p:cNvPicPr>
            <a:picLocks noChangeAspect="1"/>
          </p:cNvPicPr>
          <p:nvPr/>
        </p:nvPicPr>
        <p:blipFill rotWithShape="1">
          <a:blip r:embed="rId4"/>
          <a:srcRect r="52464"/>
          <a:stretch/>
        </p:blipFill>
        <p:spPr>
          <a:xfrm>
            <a:off x="317637" y="1310250"/>
            <a:ext cx="3694677" cy="4361726"/>
          </a:xfrm>
          <a:prstGeom prst="rect">
            <a:avLst/>
          </a:prstGeom>
        </p:spPr>
      </p:pic>
      <p:pic>
        <p:nvPicPr>
          <p:cNvPr id="27" name="Imagen 26">
            <a:extLst>
              <a:ext uri="{FF2B5EF4-FFF2-40B4-BE49-F238E27FC236}">
                <a16:creationId xmlns:a16="http://schemas.microsoft.com/office/drawing/2014/main" id="{F8AAE374-3283-9FC5-0A06-0BFC636F089D}"/>
              </a:ext>
            </a:extLst>
          </p:cNvPr>
          <p:cNvPicPr>
            <a:picLocks noChangeAspect="1"/>
          </p:cNvPicPr>
          <p:nvPr/>
        </p:nvPicPr>
        <p:blipFill rotWithShape="1">
          <a:blip r:embed="rId4"/>
          <a:srcRect l="47132"/>
          <a:stretch/>
        </p:blipFill>
        <p:spPr>
          <a:xfrm>
            <a:off x="6798403" y="1323697"/>
            <a:ext cx="4109099" cy="4361726"/>
          </a:xfrm>
          <a:prstGeom prst="rect">
            <a:avLst/>
          </a:prstGeom>
        </p:spPr>
      </p:pic>
      <p:pic>
        <p:nvPicPr>
          <p:cNvPr id="5" name="Gráfico 4" descr="Cara llorando con relleno sólido con relleno sólido">
            <a:extLst>
              <a:ext uri="{FF2B5EF4-FFF2-40B4-BE49-F238E27FC236}">
                <a16:creationId xmlns:a16="http://schemas.microsoft.com/office/drawing/2014/main" id="{277D872C-CE15-637C-5E20-3DA1C4540D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637" y="4725621"/>
            <a:ext cx="914400" cy="914400"/>
          </a:xfrm>
          <a:prstGeom prst="rect">
            <a:avLst/>
          </a:prstGeom>
        </p:spPr>
      </p:pic>
      <p:pic>
        <p:nvPicPr>
          <p:cNvPr id="11" name="Gráfico 10" descr="Cara de ángel con relleno sólido con relleno sólido">
            <a:extLst>
              <a:ext uri="{FF2B5EF4-FFF2-40B4-BE49-F238E27FC236}">
                <a16:creationId xmlns:a16="http://schemas.microsoft.com/office/drawing/2014/main" id="{ADA369E6-4DDF-6F99-DF83-F6D2CD1A23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98403" y="4757576"/>
            <a:ext cx="914400" cy="914400"/>
          </a:xfrm>
          <a:prstGeom prst="rect">
            <a:avLst/>
          </a:prstGeom>
        </p:spPr>
      </p:pic>
    </p:spTree>
    <p:extLst>
      <p:ext uri="{BB962C8B-B14F-4D97-AF65-F5344CB8AC3E}">
        <p14:creationId xmlns:p14="http://schemas.microsoft.com/office/powerpoint/2010/main" val="76836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F1356457-9379-754A-988B-A0C7A80130D5}"/>
              </a:ext>
            </a:extLst>
          </p:cNvPr>
          <p:cNvSpPr>
            <a:spLocks noGrp="1"/>
          </p:cNvSpPr>
          <p:nvPr>
            <p:ph type="sldNum" sz="quarter" idx="12"/>
          </p:nvPr>
        </p:nvSpPr>
        <p:spPr/>
        <p:txBody>
          <a:bodyPr/>
          <a:lstStyle/>
          <a:p>
            <a:fld id="{5DB78EFF-6D99-964E-A61C-7B135D469CEA}" type="slidenum">
              <a:rPr lang="es-CL" smtClean="0"/>
              <a:t>9</a:t>
            </a:fld>
            <a:endParaRPr lang="es-CL"/>
          </a:p>
        </p:txBody>
      </p:sp>
      <p:sp>
        <p:nvSpPr>
          <p:cNvPr id="4" name="CuadroTexto 3">
            <a:extLst>
              <a:ext uri="{FF2B5EF4-FFF2-40B4-BE49-F238E27FC236}">
                <a16:creationId xmlns:a16="http://schemas.microsoft.com/office/drawing/2014/main" id="{5BB82151-E2C5-D4A1-B7A2-B60C4417EDCC}"/>
              </a:ext>
            </a:extLst>
          </p:cNvPr>
          <p:cNvSpPr txBox="1"/>
          <p:nvPr/>
        </p:nvSpPr>
        <p:spPr>
          <a:xfrm>
            <a:off x="117384" y="5600873"/>
            <a:ext cx="2007867" cy="461665"/>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No Cristiano</a:t>
            </a:r>
          </a:p>
        </p:txBody>
      </p:sp>
      <p:sp>
        <p:nvSpPr>
          <p:cNvPr id="2" name="Marcador de fecha 3">
            <a:extLst>
              <a:ext uri="{FF2B5EF4-FFF2-40B4-BE49-F238E27FC236}">
                <a16:creationId xmlns:a16="http://schemas.microsoft.com/office/drawing/2014/main" id="{D45C98B2-6638-9FDA-4B2F-4B183288D22C}"/>
              </a:ext>
            </a:extLst>
          </p:cNvPr>
          <p:cNvSpPr>
            <a:spLocks noGrp="1"/>
          </p:cNvSpPr>
          <p:nvPr>
            <p:ph type="dt" sz="half" idx="10"/>
          </p:nvPr>
        </p:nvSpPr>
        <p:spPr>
          <a:xfrm rot="5400000">
            <a:off x="10901480" y="493708"/>
            <a:ext cx="990599" cy="304799"/>
          </a:xfrm>
        </p:spPr>
        <p:txBody>
          <a:bodyPr vert="horz" lIns="91440" tIns="45720" rIns="91440" bIns="45720" rtlCol="0" anchor="t">
            <a:normAutofit fontScale="70000" lnSpcReduction="20000"/>
          </a:bodyPr>
          <a:lstStyle/>
          <a:p>
            <a:pPr>
              <a:spcAft>
                <a:spcPts val="600"/>
              </a:spcAft>
            </a:pPr>
            <a:r>
              <a:rPr lang="en-US">
                <a:solidFill>
                  <a:srgbClr val="FFFFFF"/>
                </a:solidFill>
              </a:rPr>
              <a:t>25- Agosto  2024</a:t>
            </a:r>
          </a:p>
        </p:txBody>
      </p:sp>
      <p:sp>
        <p:nvSpPr>
          <p:cNvPr id="7" name="Marcador de pie de página 4">
            <a:extLst>
              <a:ext uri="{FF2B5EF4-FFF2-40B4-BE49-F238E27FC236}">
                <a16:creationId xmlns:a16="http://schemas.microsoft.com/office/drawing/2014/main" id="{1EC84472-0ED5-1FB5-AFD9-B96FB5833448}"/>
              </a:ext>
            </a:extLst>
          </p:cNvPr>
          <p:cNvSpPr>
            <a:spLocks noGrp="1"/>
          </p:cNvSpPr>
          <p:nvPr>
            <p:ph type="ftr" sz="quarter" idx="11"/>
          </p:nvPr>
        </p:nvSpPr>
        <p:spPr>
          <a:xfrm rot="5400000">
            <a:off x="9892451" y="1871449"/>
            <a:ext cx="3859795" cy="304801"/>
          </a:xfrm>
        </p:spPr>
        <p:txBody>
          <a:bodyPr vert="horz" lIns="91440" tIns="45720" rIns="91440" bIns="45720" rtlCol="0" anchor="b">
            <a:normAutofit/>
          </a:bodyPr>
          <a:lstStyle/>
          <a:p>
            <a:pPr>
              <a:spcAft>
                <a:spcPts val="600"/>
              </a:spcAft>
            </a:pPr>
            <a:r>
              <a:rPr lang="en-US" b="0" i="0" kern="1200" err="1">
                <a:solidFill>
                  <a:srgbClr val="FFFFFF"/>
                </a:solidFill>
                <a:latin typeface="+mn-lt"/>
                <a:ea typeface="+mn-ea"/>
                <a:cs typeface="+mn-cs"/>
              </a:rPr>
              <a:t>Ética</a:t>
            </a:r>
            <a:r>
              <a:rPr lang="en-US" b="0" i="0" kern="1200">
                <a:solidFill>
                  <a:srgbClr val="FFFFFF"/>
                </a:solidFill>
                <a:latin typeface="+mn-lt"/>
                <a:ea typeface="+mn-ea"/>
                <a:cs typeface="+mn-cs"/>
              </a:rPr>
              <a:t> Cristiana. (</a:t>
            </a:r>
            <a:r>
              <a:rPr lang="en-US" b="0" i="0" kern="1200" err="1">
                <a:solidFill>
                  <a:srgbClr val="FFFFFF"/>
                </a:solidFill>
                <a:latin typeface="+mn-lt"/>
                <a:ea typeface="+mn-ea"/>
                <a:cs typeface="+mn-cs"/>
              </a:rPr>
              <a:t>Colosenses</a:t>
            </a:r>
            <a:r>
              <a:rPr lang="en-US" b="0" i="0" kern="1200">
                <a:solidFill>
                  <a:srgbClr val="FFFFFF"/>
                </a:solidFill>
                <a:latin typeface="+mn-lt"/>
                <a:ea typeface="+mn-ea"/>
                <a:cs typeface="+mn-cs"/>
              </a:rPr>
              <a:t> 3)</a:t>
            </a:r>
          </a:p>
        </p:txBody>
      </p:sp>
      <p:grpSp>
        <p:nvGrpSpPr>
          <p:cNvPr id="36" name="Grupo 35">
            <a:extLst>
              <a:ext uri="{FF2B5EF4-FFF2-40B4-BE49-F238E27FC236}">
                <a16:creationId xmlns:a16="http://schemas.microsoft.com/office/drawing/2014/main" id="{089FF354-C72B-5B36-7834-D70EEEB4FE4A}"/>
              </a:ext>
            </a:extLst>
          </p:cNvPr>
          <p:cNvGrpSpPr>
            <a:grpSpLocks noChangeAspect="1"/>
          </p:cNvGrpSpPr>
          <p:nvPr/>
        </p:nvGrpSpPr>
        <p:grpSpPr>
          <a:xfrm>
            <a:off x="21299" y="93952"/>
            <a:ext cx="3808251" cy="5040000"/>
            <a:chOff x="58664" y="72666"/>
            <a:chExt cx="4878924" cy="6456973"/>
          </a:xfrm>
        </p:grpSpPr>
        <p:pic>
          <p:nvPicPr>
            <p:cNvPr id="8" name="Imagen 7">
              <a:extLst>
                <a:ext uri="{FF2B5EF4-FFF2-40B4-BE49-F238E27FC236}">
                  <a16:creationId xmlns:a16="http://schemas.microsoft.com/office/drawing/2014/main" id="{F2F88BDA-487C-134F-8AF4-BF21034CA153}"/>
                </a:ext>
              </a:extLst>
            </p:cNvPr>
            <p:cNvPicPr>
              <a:picLocks noChangeAspect="1"/>
            </p:cNvPicPr>
            <p:nvPr/>
          </p:nvPicPr>
          <p:blipFill>
            <a:blip r:embed="rId2"/>
            <a:stretch>
              <a:fillRect/>
            </a:stretch>
          </p:blipFill>
          <p:spPr>
            <a:xfrm>
              <a:off x="84140" y="97020"/>
              <a:ext cx="2893219" cy="735694"/>
            </a:xfrm>
            <a:prstGeom prst="rect">
              <a:avLst/>
            </a:prstGeom>
          </p:spPr>
        </p:pic>
        <p:pic>
          <p:nvPicPr>
            <p:cNvPr id="17" name="Imagen 16">
              <a:extLst>
                <a:ext uri="{FF2B5EF4-FFF2-40B4-BE49-F238E27FC236}">
                  <a16:creationId xmlns:a16="http://schemas.microsoft.com/office/drawing/2014/main" id="{E36D0EEB-510C-9C2E-0CA5-E755695151DC}"/>
                </a:ext>
              </a:extLst>
            </p:cNvPr>
            <p:cNvPicPr>
              <a:picLocks noChangeAspect="1"/>
            </p:cNvPicPr>
            <p:nvPr/>
          </p:nvPicPr>
          <p:blipFill>
            <a:blip r:embed="rId3"/>
            <a:stretch>
              <a:fillRect/>
            </a:stretch>
          </p:blipFill>
          <p:spPr>
            <a:xfrm>
              <a:off x="58664" y="72666"/>
              <a:ext cx="4878924" cy="6456973"/>
            </a:xfrm>
            <a:prstGeom prst="rect">
              <a:avLst/>
            </a:prstGeom>
          </p:spPr>
        </p:pic>
        <p:pic>
          <p:nvPicPr>
            <p:cNvPr id="19" name="Imagen 18">
              <a:extLst>
                <a:ext uri="{FF2B5EF4-FFF2-40B4-BE49-F238E27FC236}">
                  <a16:creationId xmlns:a16="http://schemas.microsoft.com/office/drawing/2014/main" id="{70CE62CB-3008-5CEB-4F40-EC77C467135B}"/>
                </a:ext>
              </a:extLst>
            </p:cNvPr>
            <p:cNvPicPr>
              <a:picLocks noChangeAspect="1"/>
            </p:cNvPicPr>
            <p:nvPr/>
          </p:nvPicPr>
          <p:blipFill>
            <a:blip r:embed="rId4"/>
            <a:stretch>
              <a:fillRect/>
            </a:stretch>
          </p:blipFill>
          <p:spPr>
            <a:xfrm>
              <a:off x="644287" y="1940380"/>
              <a:ext cx="767976" cy="860455"/>
            </a:xfrm>
            <a:prstGeom prst="rect">
              <a:avLst/>
            </a:prstGeom>
          </p:spPr>
        </p:pic>
        <p:pic>
          <p:nvPicPr>
            <p:cNvPr id="26" name="Gráfico 25" descr="Manzana con relleno sólido">
              <a:extLst>
                <a:ext uri="{FF2B5EF4-FFF2-40B4-BE49-F238E27FC236}">
                  <a16:creationId xmlns:a16="http://schemas.microsoft.com/office/drawing/2014/main" id="{B504BE33-A9C6-76E8-946D-FEDCDE1F3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19193" y="1491299"/>
              <a:ext cx="914400" cy="914400"/>
            </a:xfrm>
            <a:prstGeom prst="rect">
              <a:avLst/>
            </a:prstGeom>
          </p:spPr>
        </p:pic>
        <p:sp>
          <p:nvSpPr>
            <p:cNvPr id="27" name="CuadroTexto 26">
              <a:extLst>
                <a:ext uri="{FF2B5EF4-FFF2-40B4-BE49-F238E27FC236}">
                  <a16:creationId xmlns:a16="http://schemas.microsoft.com/office/drawing/2014/main" id="{BF1E8D00-4E8B-E996-6746-E9C1EBEEEB3C}"/>
                </a:ext>
              </a:extLst>
            </p:cNvPr>
            <p:cNvSpPr txBox="1"/>
            <p:nvPr/>
          </p:nvSpPr>
          <p:spPr>
            <a:xfrm>
              <a:off x="2474178" y="1851446"/>
              <a:ext cx="1002890" cy="215444"/>
            </a:xfrm>
            <a:prstGeom prst="rect">
              <a:avLst/>
            </a:prstGeom>
            <a:noFill/>
          </p:spPr>
          <p:txBody>
            <a:bodyPr wrap="square" rtlCol="0">
              <a:spAutoFit/>
            </a:bodyPr>
            <a:lstStyle/>
            <a:p>
              <a:r>
                <a:rPr lang="es-CL" sz="800"/>
                <a:t>Contiendas</a:t>
              </a:r>
            </a:p>
          </p:txBody>
        </p:sp>
        <p:pic>
          <p:nvPicPr>
            <p:cNvPr id="28" name="Gráfico 27" descr="Manzana con relleno sólido">
              <a:extLst>
                <a:ext uri="{FF2B5EF4-FFF2-40B4-BE49-F238E27FC236}">
                  <a16:creationId xmlns:a16="http://schemas.microsoft.com/office/drawing/2014/main" id="{EEFA191B-C1C9-8FFE-ECD1-799CC4A1B2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7720" y="932637"/>
              <a:ext cx="914400" cy="914400"/>
            </a:xfrm>
            <a:prstGeom prst="rect">
              <a:avLst/>
            </a:prstGeom>
          </p:spPr>
        </p:pic>
        <p:sp>
          <p:nvSpPr>
            <p:cNvPr id="29" name="CuadroTexto 28">
              <a:extLst>
                <a:ext uri="{FF2B5EF4-FFF2-40B4-BE49-F238E27FC236}">
                  <a16:creationId xmlns:a16="http://schemas.microsoft.com/office/drawing/2014/main" id="{240C1DFA-7373-95D3-D0C3-9C8E8C985180}"/>
                </a:ext>
              </a:extLst>
            </p:cNvPr>
            <p:cNvSpPr txBox="1"/>
            <p:nvPr/>
          </p:nvSpPr>
          <p:spPr>
            <a:xfrm>
              <a:off x="1332705" y="1292784"/>
              <a:ext cx="1002890" cy="215444"/>
            </a:xfrm>
            <a:prstGeom prst="rect">
              <a:avLst/>
            </a:prstGeom>
            <a:noFill/>
          </p:spPr>
          <p:txBody>
            <a:bodyPr wrap="square" rtlCol="0">
              <a:spAutoFit/>
            </a:bodyPr>
            <a:lstStyle/>
            <a:p>
              <a:r>
                <a:rPr lang="es-CL" sz="800"/>
                <a:t>Garabatos</a:t>
              </a:r>
            </a:p>
          </p:txBody>
        </p:sp>
        <p:pic>
          <p:nvPicPr>
            <p:cNvPr id="30" name="Gráfico 29" descr="Manzana con relleno sólido">
              <a:extLst>
                <a:ext uri="{FF2B5EF4-FFF2-40B4-BE49-F238E27FC236}">
                  <a16:creationId xmlns:a16="http://schemas.microsoft.com/office/drawing/2014/main" id="{2F169569-92DF-E3F1-943E-A6A2E88763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4635" y="1483180"/>
              <a:ext cx="914400" cy="914400"/>
            </a:xfrm>
            <a:prstGeom prst="rect">
              <a:avLst/>
            </a:prstGeom>
          </p:spPr>
        </p:pic>
        <p:sp>
          <p:nvSpPr>
            <p:cNvPr id="31" name="CuadroTexto 30">
              <a:extLst>
                <a:ext uri="{FF2B5EF4-FFF2-40B4-BE49-F238E27FC236}">
                  <a16:creationId xmlns:a16="http://schemas.microsoft.com/office/drawing/2014/main" id="{BF21BCDD-C82B-FE35-8BB4-FBDB747C76A8}"/>
                </a:ext>
              </a:extLst>
            </p:cNvPr>
            <p:cNvSpPr txBox="1"/>
            <p:nvPr/>
          </p:nvSpPr>
          <p:spPr>
            <a:xfrm>
              <a:off x="3712279" y="1865738"/>
              <a:ext cx="595012" cy="223563"/>
            </a:xfrm>
            <a:prstGeom prst="rect">
              <a:avLst/>
            </a:prstGeom>
            <a:noFill/>
          </p:spPr>
          <p:txBody>
            <a:bodyPr wrap="square" rtlCol="0">
              <a:spAutoFit/>
            </a:bodyPr>
            <a:lstStyle/>
            <a:p>
              <a:r>
                <a:rPr lang="es-CL" sz="800" err="1"/>
                <a:t>Idolatrìa</a:t>
              </a:r>
              <a:endParaRPr lang="es-CL" sz="800"/>
            </a:p>
          </p:txBody>
        </p:sp>
        <p:pic>
          <p:nvPicPr>
            <p:cNvPr id="32" name="Gráfico 31" descr="Manzana con relleno sólido">
              <a:extLst>
                <a:ext uri="{FF2B5EF4-FFF2-40B4-BE49-F238E27FC236}">
                  <a16:creationId xmlns:a16="http://schemas.microsoft.com/office/drawing/2014/main" id="{E5BADFEC-67AE-A5E1-2448-EC86C22CE0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4603" y="210984"/>
              <a:ext cx="914400" cy="914400"/>
            </a:xfrm>
            <a:prstGeom prst="rect">
              <a:avLst/>
            </a:prstGeom>
          </p:spPr>
        </p:pic>
        <p:sp>
          <p:nvSpPr>
            <p:cNvPr id="33" name="CuadroTexto 32">
              <a:extLst>
                <a:ext uri="{FF2B5EF4-FFF2-40B4-BE49-F238E27FC236}">
                  <a16:creationId xmlns:a16="http://schemas.microsoft.com/office/drawing/2014/main" id="{0BBF2F30-A4D6-8C9E-7D99-9BF017029D8A}"/>
                </a:ext>
              </a:extLst>
            </p:cNvPr>
            <p:cNvSpPr txBox="1"/>
            <p:nvPr/>
          </p:nvSpPr>
          <p:spPr>
            <a:xfrm>
              <a:off x="2452246" y="593542"/>
              <a:ext cx="645881" cy="215444"/>
            </a:xfrm>
            <a:prstGeom prst="rect">
              <a:avLst/>
            </a:prstGeom>
            <a:noFill/>
          </p:spPr>
          <p:txBody>
            <a:bodyPr wrap="square" rtlCol="0">
              <a:spAutoFit/>
            </a:bodyPr>
            <a:lstStyle/>
            <a:p>
              <a:r>
                <a:rPr lang="es-CL" sz="800"/>
                <a:t>Borracho</a:t>
              </a:r>
            </a:p>
          </p:txBody>
        </p:sp>
        <p:pic>
          <p:nvPicPr>
            <p:cNvPr id="34" name="Gráfico 33" descr="Manzana con relleno sólido">
              <a:extLst>
                <a:ext uri="{FF2B5EF4-FFF2-40B4-BE49-F238E27FC236}">
                  <a16:creationId xmlns:a16="http://schemas.microsoft.com/office/drawing/2014/main" id="{9FD23F53-14E8-A41B-0802-7B27849B61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3440" y="2383235"/>
              <a:ext cx="914400" cy="914400"/>
            </a:xfrm>
            <a:prstGeom prst="rect">
              <a:avLst/>
            </a:prstGeom>
          </p:spPr>
        </p:pic>
        <p:sp>
          <p:nvSpPr>
            <p:cNvPr id="35" name="CuadroTexto 34">
              <a:extLst>
                <a:ext uri="{FF2B5EF4-FFF2-40B4-BE49-F238E27FC236}">
                  <a16:creationId xmlns:a16="http://schemas.microsoft.com/office/drawing/2014/main" id="{11282ECF-501A-BA5C-9F22-F4C5B46F01F8}"/>
                </a:ext>
              </a:extLst>
            </p:cNvPr>
            <p:cNvSpPr txBox="1"/>
            <p:nvPr/>
          </p:nvSpPr>
          <p:spPr>
            <a:xfrm>
              <a:off x="1561841" y="2766079"/>
              <a:ext cx="857352" cy="215444"/>
            </a:xfrm>
            <a:prstGeom prst="rect">
              <a:avLst/>
            </a:prstGeom>
            <a:noFill/>
          </p:spPr>
          <p:txBody>
            <a:bodyPr wrap="square" rtlCol="0">
              <a:spAutoFit/>
            </a:bodyPr>
            <a:lstStyle/>
            <a:p>
              <a:r>
                <a:rPr lang="es-CL" sz="800"/>
                <a:t>Fornicación</a:t>
              </a:r>
            </a:p>
          </p:txBody>
        </p:sp>
      </p:grpSp>
      <p:grpSp>
        <p:nvGrpSpPr>
          <p:cNvPr id="55" name="Grupo 54">
            <a:extLst>
              <a:ext uri="{FF2B5EF4-FFF2-40B4-BE49-F238E27FC236}">
                <a16:creationId xmlns:a16="http://schemas.microsoft.com/office/drawing/2014/main" id="{3554663D-D3D6-1042-5E65-C782E3250DFE}"/>
              </a:ext>
            </a:extLst>
          </p:cNvPr>
          <p:cNvGrpSpPr/>
          <p:nvPr/>
        </p:nvGrpSpPr>
        <p:grpSpPr>
          <a:xfrm>
            <a:off x="8057684" y="111861"/>
            <a:ext cx="3808251" cy="6678977"/>
            <a:chOff x="8057684" y="111861"/>
            <a:chExt cx="3808251" cy="6678977"/>
          </a:xfrm>
        </p:grpSpPr>
        <p:grpSp>
          <p:nvGrpSpPr>
            <p:cNvPr id="39" name="Grupo 38">
              <a:extLst>
                <a:ext uri="{FF2B5EF4-FFF2-40B4-BE49-F238E27FC236}">
                  <a16:creationId xmlns:a16="http://schemas.microsoft.com/office/drawing/2014/main" id="{920D9705-46DE-7D1E-2950-DB274916D375}"/>
                </a:ext>
              </a:extLst>
            </p:cNvPr>
            <p:cNvGrpSpPr>
              <a:grpSpLocks noChangeAspect="1"/>
            </p:cNvGrpSpPr>
            <p:nvPr/>
          </p:nvGrpSpPr>
          <p:grpSpPr>
            <a:xfrm>
              <a:off x="8057684" y="111861"/>
              <a:ext cx="3808251" cy="5040000"/>
              <a:chOff x="3262091" y="150808"/>
              <a:chExt cx="4878924" cy="6456973"/>
            </a:xfrm>
          </p:grpSpPr>
          <p:pic>
            <p:nvPicPr>
              <p:cNvPr id="40" name="Imagen 39">
                <a:extLst>
                  <a:ext uri="{FF2B5EF4-FFF2-40B4-BE49-F238E27FC236}">
                    <a16:creationId xmlns:a16="http://schemas.microsoft.com/office/drawing/2014/main" id="{5454056F-E668-977A-E35B-C6230F70E11D}"/>
                  </a:ext>
                </a:extLst>
              </p:cNvPr>
              <p:cNvPicPr>
                <a:picLocks noChangeAspect="1"/>
              </p:cNvPicPr>
              <p:nvPr/>
            </p:nvPicPr>
            <p:blipFill>
              <a:blip r:embed="rId3"/>
              <a:stretch>
                <a:fillRect/>
              </a:stretch>
            </p:blipFill>
            <p:spPr>
              <a:xfrm>
                <a:off x="3262091" y="150808"/>
                <a:ext cx="4878924" cy="6456973"/>
              </a:xfrm>
              <a:prstGeom prst="rect">
                <a:avLst/>
              </a:prstGeom>
            </p:spPr>
          </p:pic>
          <p:pic>
            <p:nvPicPr>
              <p:cNvPr id="41" name="Imagen 40">
                <a:extLst>
                  <a:ext uri="{FF2B5EF4-FFF2-40B4-BE49-F238E27FC236}">
                    <a16:creationId xmlns:a16="http://schemas.microsoft.com/office/drawing/2014/main" id="{631A22C7-DFB7-B3ED-355F-210AD4749C0D}"/>
                  </a:ext>
                </a:extLst>
              </p:cNvPr>
              <p:cNvPicPr>
                <a:picLocks noChangeAspect="1"/>
              </p:cNvPicPr>
              <p:nvPr/>
            </p:nvPicPr>
            <p:blipFill>
              <a:blip r:embed="rId7"/>
              <a:stretch>
                <a:fillRect/>
              </a:stretch>
            </p:blipFill>
            <p:spPr>
              <a:xfrm>
                <a:off x="3979261" y="550677"/>
                <a:ext cx="730383" cy="830997"/>
              </a:xfrm>
              <a:prstGeom prst="rect">
                <a:avLst/>
              </a:prstGeom>
            </p:spPr>
          </p:pic>
          <p:pic>
            <p:nvPicPr>
              <p:cNvPr id="42" name="Imagen 41">
                <a:extLst>
                  <a:ext uri="{FF2B5EF4-FFF2-40B4-BE49-F238E27FC236}">
                    <a16:creationId xmlns:a16="http://schemas.microsoft.com/office/drawing/2014/main" id="{2CAB972D-7CA5-2C44-DAF0-3ACF26EEEBCE}"/>
                  </a:ext>
                </a:extLst>
              </p:cNvPr>
              <p:cNvPicPr>
                <a:picLocks noChangeAspect="1"/>
              </p:cNvPicPr>
              <p:nvPr/>
            </p:nvPicPr>
            <p:blipFill>
              <a:blip r:embed="rId8"/>
              <a:stretch>
                <a:fillRect/>
              </a:stretch>
            </p:blipFill>
            <p:spPr>
              <a:xfrm>
                <a:off x="3595273" y="2212842"/>
                <a:ext cx="767976" cy="863973"/>
              </a:xfrm>
              <a:prstGeom prst="rect">
                <a:avLst/>
              </a:prstGeom>
            </p:spPr>
          </p:pic>
          <p:pic>
            <p:nvPicPr>
              <p:cNvPr id="43" name="Imagen 42">
                <a:extLst>
                  <a:ext uri="{FF2B5EF4-FFF2-40B4-BE49-F238E27FC236}">
                    <a16:creationId xmlns:a16="http://schemas.microsoft.com/office/drawing/2014/main" id="{40F9E7FC-871D-BE19-F398-484938482947}"/>
                  </a:ext>
                </a:extLst>
              </p:cNvPr>
              <p:cNvPicPr>
                <a:picLocks noChangeAspect="1"/>
              </p:cNvPicPr>
              <p:nvPr/>
            </p:nvPicPr>
            <p:blipFill>
              <a:blip r:embed="rId9"/>
              <a:stretch>
                <a:fillRect/>
              </a:stretch>
            </p:blipFill>
            <p:spPr>
              <a:xfrm>
                <a:off x="6701058" y="1070279"/>
                <a:ext cx="796211" cy="830997"/>
              </a:xfrm>
              <a:prstGeom prst="rect">
                <a:avLst/>
              </a:prstGeom>
            </p:spPr>
          </p:pic>
          <p:pic>
            <p:nvPicPr>
              <p:cNvPr id="44" name="Imagen 43">
                <a:extLst>
                  <a:ext uri="{FF2B5EF4-FFF2-40B4-BE49-F238E27FC236}">
                    <a16:creationId xmlns:a16="http://schemas.microsoft.com/office/drawing/2014/main" id="{2FC37061-9544-C82A-9D69-979ABB5B0B48}"/>
                  </a:ext>
                </a:extLst>
              </p:cNvPr>
              <p:cNvPicPr>
                <a:picLocks noChangeAspect="1"/>
              </p:cNvPicPr>
              <p:nvPr/>
            </p:nvPicPr>
            <p:blipFill>
              <a:blip r:embed="rId10"/>
              <a:stretch>
                <a:fillRect/>
              </a:stretch>
            </p:blipFill>
            <p:spPr>
              <a:xfrm>
                <a:off x="6555678" y="2497085"/>
                <a:ext cx="767976" cy="857370"/>
              </a:xfrm>
              <a:prstGeom prst="rect">
                <a:avLst/>
              </a:prstGeom>
            </p:spPr>
          </p:pic>
          <p:pic>
            <p:nvPicPr>
              <p:cNvPr id="45" name="Imagen 44">
                <a:extLst>
                  <a:ext uri="{FF2B5EF4-FFF2-40B4-BE49-F238E27FC236}">
                    <a16:creationId xmlns:a16="http://schemas.microsoft.com/office/drawing/2014/main" id="{1E853108-11D3-EB7B-69A7-1FD702B69180}"/>
                  </a:ext>
                </a:extLst>
              </p:cNvPr>
              <p:cNvPicPr>
                <a:picLocks noChangeAspect="1"/>
              </p:cNvPicPr>
              <p:nvPr/>
            </p:nvPicPr>
            <p:blipFill>
              <a:blip r:embed="rId4"/>
              <a:stretch>
                <a:fillRect/>
              </a:stretch>
            </p:blipFill>
            <p:spPr>
              <a:xfrm>
                <a:off x="4883150" y="2070100"/>
                <a:ext cx="767976" cy="860455"/>
              </a:xfrm>
              <a:prstGeom prst="rect">
                <a:avLst/>
              </a:prstGeom>
            </p:spPr>
          </p:pic>
          <p:pic>
            <p:nvPicPr>
              <p:cNvPr id="46" name="Imagen 45">
                <a:extLst>
                  <a:ext uri="{FF2B5EF4-FFF2-40B4-BE49-F238E27FC236}">
                    <a16:creationId xmlns:a16="http://schemas.microsoft.com/office/drawing/2014/main" id="{D22A8126-AD77-556B-B008-0CAB8E3F3F1D}"/>
                  </a:ext>
                </a:extLst>
              </p:cNvPr>
              <p:cNvPicPr>
                <a:picLocks noChangeAspect="1"/>
              </p:cNvPicPr>
              <p:nvPr/>
            </p:nvPicPr>
            <p:blipFill>
              <a:blip r:embed="rId11"/>
              <a:stretch>
                <a:fillRect/>
              </a:stretch>
            </p:blipFill>
            <p:spPr>
              <a:xfrm>
                <a:off x="5306398" y="464867"/>
                <a:ext cx="774326" cy="818688"/>
              </a:xfrm>
              <a:prstGeom prst="rect">
                <a:avLst/>
              </a:prstGeom>
            </p:spPr>
          </p:pic>
        </p:grpSp>
        <p:sp>
          <p:nvSpPr>
            <p:cNvPr id="48" name="CuadroTexto 47">
              <a:extLst>
                <a:ext uri="{FF2B5EF4-FFF2-40B4-BE49-F238E27FC236}">
                  <a16:creationId xmlns:a16="http://schemas.microsoft.com/office/drawing/2014/main" id="{A12B630D-60C0-46D7-8F57-860D92BD72A8}"/>
                </a:ext>
              </a:extLst>
            </p:cNvPr>
            <p:cNvSpPr txBox="1"/>
            <p:nvPr/>
          </p:nvSpPr>
          <p:spPr>
            <a:xfrm>
              <a:off x="8399560" y="5221178"/>
              <a:ext cx="2007867" cy="1569660"/>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Cristiano con muchos frutos del Espíritu</a:t>
              </a:r>
            </a:p>
          </p:txBody>
        </p:sp>
        <p:pic>
          <p:nvPicPr>
            <p:cNvPr id="50" name="Gráfico 49" descr="Marca de verificación con relleno sólido">
              <a:extLst>
                <a:ext uri="{FF2B5EF4-FFF2-40B4-BE49-F238E27FC236}">
                  <a16:creationId xmlns:a16="http://schemas.microsoft.com/office/drawing/2014/main" id="{57A8A269-EFF8-B2CC-3C50-74569E2D41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75613" y="5647871"/>
              <a:ext cx="914400" cy="914400"/>
            </a:xfrm>
            <a:prstGeom prst="rect">
              <a:avLst/>
            </a:prstGeom>
          </p:spPr>
        </p:pic>
      </p:grpSp>
      <p:grpSp>
        <p:nvGrpSpPr>
          <p:cNvPr id="54" name="Grupo 53">
            <a:extLst>
              <a:ext uri="{FF2B5EF4-FFF2-40B4-BE49-F238E27FC236}">
                <a16:creationId xmlns:a16="http://schemas.microsoft.com/office/drawing/2014/main" id="{75412433-A5B8-2162-4855-AD104CD1D8F9}"/>
              </a:ext>
            </a:extLst>
          </p:cNvPr>
          <p:cNvGrpSpPr/>
          <p:nvPr/>
        </p:nvGrpSpPr>
        <p:grpSpPr>
          <a:xfrm>
            <a:off x="4053948" y="103784"/>
            <a:ext cx="3808251" cy="6682519"/>
            <a:chOff x="4053948" y="103784"/>
            <a:chExt cx="3808251" cy="6682519"/>
          </a:xfrm>
        </p:grpSpPr>
        <p:grpSp>
          <p:nvGrpSpPr>
            <p:cNvPr id="38" name="Grupo 37">
              <a:extLst>
                <a:ext uri="{FF2B5EF4-FFF2-40B4-BE49-F238E27FC236}">
                  <a16:creationId xmlns:a16="http://schemas.microsoft.com/office/drawing/2014/main" id="{394FD808-1EED-307C-F947-519E79F649CD}"/>
                </a:ext>
              </a:extLst>
            </p:cNvPr>
            <p:cNvGrpSpPr>
              <a:grpSpLocks noChangeAspect="1"/>
            </p:cNvGrpSpPr>
            <p:nvPr/>
          </p:nvGrpSpPr>
          <p:grpSpPr>
            <a:xfrm>
              <a:off x="4053948" y="103784"/>
              <a:ext cx="3808251" cy="5040000"/>
              <a:chOff x="3822263" y="58321"/>
              <a:chExt cx="4878924" cy="6456973"/>
            </a:xfrm>
          </p:grpSpPr>
          <p:pic>
            <p:nvPicPr>
              <p:cNvPr id="12" name="Imagen 11">
                <a:extLst>
                  <a:ext uri="{FF2B5EF4-FFF2-40B4-BE49-F238E27FC236}">
                    <a16:creationId xmlns:a16="http://schemas.microsoft.com/office/drawing/2014/main" id="{BE3BA196-0FD2-65F6-496C-1955E7D2823E}"/>
                  </a:ext>
                </a:extLst>
              </p:cNvPr>
              <p:cNvPicPr>
                <a:picLocks noChangeAspect="1"/>
              </p:cNvPicPr>
              <p:nvPr/>
            </p:nvPicPr>
            <p:blipFill>
              <a:blip r:embed="rId3"/>
              <a:stretch>
                <a:fillRect/>
              </a:stretch>
            </p:blipFill>
            <p:spPr>
              <a:xfrm>
                <a:off x="3822263" y="58321"/>
                <a:ext cx="4878924" cy="6456973"/>
              </a:xfrm>
              <a:prstGeom prst="rect">
                <a:avLst/>
              </a:prstGeom>
            </p:spPr>
          </p:pic>
          <p:pic>
            <p:nvPicPr>
              <p:cNvPr id="20" name="Imagen 19">
                <a:extLst>
                  <a:ext uri="{FF2B5EF4-FFF2-40B4-BE49-F238E27FC236}">
                    <a16:creationId xmlns:a16="http://schemas.microsoft.com/office/drawing/2014/main" id="{45C4B057-C8D8-E845-E9A7-2F9ACC9C69E1}"/>
                  </a:ext>
                </a:extLst>
              </p:cNvPr>
              <p:cNvPicPr>
                <a:picLocks noChangeAspect="1"/>
              </p:cNvPicPr>
              <p:nvPr/>
            </p:nvPicPr>
            <p:blipFill>
              <a:blip r:embed="rId7"/>
              <a:stretch>
                <a:fillRect/>
              </a:stretch>
            </p:blipFill>
            <p:spPr>
              <a:xfrm>
                <a:off x="6076488" y="234263"/>
                <a:ext cx="730383" cy="830997"/>
              </a:xfrm>
              <a:prstGeom prst="rect">
                <a:avLst/>
              </a:prstGeom>
            </p:spPr>
          </p:pic>
          <p:pic>
            <p:nvPicPr>
              <p:cNvPr id="24" name="Imagen 23">
                <a:extLst>
                  <a:ext uri="{FF2B5EF4-FFF2-40B4-BE49-F238E27FC236}">
                    <a16:creationId xmlns:a16="http://schemas.microsoft.com/office/drawing/2014/main" id="{BF65748C-802E-A388-D987-6A39AC142498}"/>
                  </a:ext>
                </a:extLst>
              </p:cNvPr>
              <p:cNvPicPr>
                <a:picLocks noChangeAspect="1"/>
              </p:cNvPicPr>
              <p:nvPr/>
            </p:nvPicPr>
            <p:blipFill>
              <a:blip r:embed="rId4"/>
              <a:stretch>
                <a:fillRect/>
              </a:stretch>
            </p:blipFill>
            <p:spPr>
              <a:xfrm>
                <a:off x="4407886" y="1926035"/>
                <a:ext cx="767976" cy="860455"/>
              </a:xfrm>
              <a:prstGeom prst="rect">
                <a:avLst/>
              </a:prstGeom>
            </p:spPr>
          </p:pic>
          <p:pic>
            <p:nvPicPr>
              <p:cNvPr id="5" name="Gráfico 4" descr="Manzana con relleno sólido">
                <a:extLst>
                  <a:ext uri="{FF2B5EF4-FFF2-40B4-BE49-F238E27FC236}">
                    <a16:creationId xmlns:a16="http://schemas.microsoft.com/office/drawing/2014/main" id="{067A0787-E638-B27C-E183-CE13922CD3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2792" y="1476954"/>
                <a:ext cx="914400" cy="914400"/>
              </a:xfrm>
              <a:prstGeom prst="rect">
                <a:avLst/>
              </a:prstGeom>
            </p:spPr>
          </p:pic>
          <p:sp>
            <p:nvSpPr>
              <p:cNvPr id="10" name="CuadroTexto 9">
                <a:extLst>
                  <a:ext uri="{FF2B5EF4-FFF2-40B4-BE49-F238E27FC236}">
                    <a16:creationId xmlns:a16="http://schemas.microsoft.com/office/drawing/2014/main" id="{9AEB59CD-1DE4-8CCA-D220-CAA11B70EE6C}"/>
                  </a:ext>
                </a:extLst>
              </p:cNvPr>
              <p:cNvSpPr txBox="1"/>
              <p:nvPr/>
            </p:nvSpPr>
            <p:spPr>
              <a:xfrm>
                <a:off x="6237777" y="1837101"/>
                <a:ext cx="1002890" cy="215444"/>
              </a:xfrm>
              <a:prstGeom prst="rect">
                <a:avLst/>
              </a:prstGeom>
              <a:noFill/>
            </p:spPr>
            <p:txBody>
              <a:bodyPr wrap="square" rtlCol="0">
                <a:spAutoFit/>
              </a:bodyPr>
              <a:lstStyle/>
              <a:p>
                <a:r>
                  <a:rPr lang="es-CL" sz="800"/>
                  <a:t>Contiendas</a:t>
                </a:r>
              </a:p>
            </p:txBody>
          </p:sp>
          <p:pic>
            <p:nvPicPr>
              <p:cNvPr id="11" name="Gráfico 10" descr="Manzana con relleno sólido">
                <a:extLst>
                  <a:ext uri="{FF2B5EF4-FFF2-40B4-BE49-F238E27FC236}">
                    <a16:creationId xmlns:a16="http://schemas.microsoft.com/office/drawing/2014/main" id="{283DF14A-5FBE-AA41-B4E9-01EB8D0016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1319" y="918292"/>
                <a:ext cx="914400" cy="914400"/>
              </a:xfrm>
              <a:prstGeom prst="rect">
                <a:avLst/>
              </a:prstGeom>
            </p:spPr>
          </p:pic>
          <p:sp>
            <p:nvSpPr>
              <p:cNvPr id="13" name="CuadroTexto 12">
                <a:extLst>
                  <a:ext uri="{FF2B5EF4-FFF2-40B4-BE49-F238E27FC236}">
                    <a16:creationId xmlns:a16="http://schemas.microsoft.com/office/drawing/2014/main" id="{86931019-E10E-907A-F671-27C2BFC81A69}"/>
                  </a:ext>
                </a:extLst>
              </p:cNvPr>
              <p:cNvSpPr txBox="1"/>
              <p:nvPr/>
            </p:nvSpPr>
            <p:spPr>
              <a:xfrm>
                <a:off x="5096304" y="1278439"/>
                <a:ext cx="1002890" cy="215444"/>
              </a:xfrm>
              <a:prstGeom prst="rect">
                <a:avLst/>
              </a:prstGeom>
              <a:noFill/>
            </p:spPr>
            <p:txBody>
              <a:bodyPr wrap="square" rtlCol="0">
                <a:spAutoFit/>
              </a:bodyPr>
              <a:lstStyle/>
              <a:p>
                <a:r>
                  <a:rPr lang="es-CL" sz="800"/>
                  <a:t>Garabatos</a:t>
                </a:r>
              </a:p>
            </p:txBody>
          </p:sp>
          <p:pic>
            <p:nvPicPr>
              <p:cNvPr id="14" name="Gráfico 13" descr="Manzana con relleno sólido">
                <a:extLst>
                  <a:ext uri="{FF2B5EF4-FFF2-40B4-BE49-F238E27FC236}">
                    <a16:creationId xmlns:a16="http://schemas.microsoft.com/office/drawing/2014/main" id="{DC28FB49-D484-DD47-C86F-B513FE2BC2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18234" y="1468835"/>
                <a:ext cx="914400" cy="914400"/>
              </a:xfrm>
              <a:prstGeom prst="rect">
                <a:avLst/>
              </a:prstGeom>
            </p:spPr>
          </p:pic>
          <p:sp>
            <p:nvSpPr>
              <p:cNvPr id="15" name="CuadroTexto 14">
                <a:extLst>
                  <a:ext uri="{FF2B5EF4-FFF2-40B4-BE49-F238E27FC236}">
                    <a16:creationId xmlns:a16="http://schemas.microsoft.com/office/drawing/2014/main" id="{13D7DFFF-7FF8-3DB9-07C7-68BE3B19A4CB}"/>
                  </a:ext>
                </a:extLst>
              </p:cNvPr>
              <p:cNvSpPr txBox="1"/>
              <p:nvPr/>
            </p:nvSpPr>
            <p:spPr>
              <a:xfrm>
                <a:off x="7475878" y="1851393"/>
                <a:ext cx="595012" cy="223563"/>
              </a:xfrm>
              <a:prstGeom prst="rect">
                <a:avLst/>
              </a:prstGeom>
              <a:noFill/>
            </p:spPr>
            <p:txBody>
              <a:bodyPr wrap="square" rtlCol="0">
                <a:spAutoFit/>
              </a:bodyPr>
              <a:lstStyle/>
              <a:p>
                <a:r>
                  <a:rPr lang="es-CL" sz="800" err="1"/>
                  <a:t>Idolatrìa</a:t>
                </a:r>
                <a:endParaRPr lang="es-CL" sz="800"/>
              </a:p>
            </p:txBody>
          </p:sp>
        </p:grpSp>
        <p:sp>
          <p:nvSpPr>
            <p:cNvPr id="47" name="CuadroTexto 46">
              <a:extLst>
                <a:ext uri="{FF2B5EF4-FFF2-40B4-BE49-F238E27FC236}">
                  <a16:creationId xmlns:a16="http://schemas.microsoft.com/office/drawing/2014/main" id="{1262D815-9733-EAA4-49ED-735AC429CC56}"/>
                </a:ext>
              </a:extLst>
            </p:cNvPr>
            <p:cNvSpPr txBox="1"/>
            <p:nvPr/>
          </p:nvSpPr>
          <p:spPr>
            <a:xfrm>
              <a:off x="4135766" y="5216643"/>
              <a:ext cx="2007867" cy="1569660"/>
            </a:xfrm>
            <a:prstGeom prst="rect">
              <a:avLst/>
            </a:prstGeom>
            <a:noFill/>
            <a:ln>
              <a:solidFill>
                <a:schemeClr val="tx1"/>
              </a:solidFill>
            </a:ln>
          </p:spPr>
          <p:txBody>
            <a:bodyPr wrap="square" rtlCol="0">
              <a:spAutoFit/>
            </a:bodyPr>
            <a:lstStyle/>
            <a:p>
              <a:r>
                <a:rPr lang="es-CL" sz="2400">
                  <a:solidFill>
                    <a:srgbClr val="00B0F0"/>
                  </a:solidFill>
                  <a:latin typeface="ADLaM Display" panose="02010000000000000000" pitchFamily="2" charset="77"/>
                  <a:ea typeface="ADLaM Display" panose="02010000000000000000" pitchFamily="2" charset="77"/>
                  <a:cs typeface="ADLaM Display" panose="02010000000000000000" pitchFamily="2" charset="77"/>
                </a:rPr>
                <a:t>Cristiano con pocos frutos del Espíritu</a:t>
              </a:r>
            </a:p>
          </p:txBody>
        </p:sp>
        <p:pic>
          <p:nvPicPr>
            <p:cNvPr id="52" name="Gráfico 51" descr="Pulgar hacia abajo con relleno sólido">
              <a:extLst>
                <a:ext uri="{FF2B5EF4-FFF2-40B4-BE49-F238E27FC236}">
                  <a16:creationId xmlns:a16="http://schemas.microsoft.com/office/drawing/2014/main" id="{510680DC-E4BF-8456-39FB-8013C7436A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51162" y="5544273"/>
              <a:ext cx="914400" cy="914400"/>
            </a:xfrm>
            <a:prstGeom prst="rect">
              <a:avLst/>
            </a:prstGeom>
          </p:spPr>
        </p:pic>
      </p:grpSp>
      <p:pic>
        <p:nvPicPr>
          <p:cNvPr id="53" name="Gráfico 52" descr="Pulgar hacia abajo con relleno sólido">
            <a:extLst>
              <a:ext uri="{FF2B5EF4-FFF2-40B4-BE49-F238E27FC236}">
                <a16:creationId xmlns:a16="http://schemas.microsoft.com/office/drawing/2014/main" id="{D96F6420-1B7F-95C7-1FB7-1E3CA19831D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50603" y="5504055"/>
            <a:ext cx="914400" cy="914400"/>
          </a:xfrm>
          <a:prstGeom prst="rect">
            <a:avLst/>
          </a:prstGeom>
        </p:spPr>
      </p:pic>
    </p:spTree>
    <p:extLst>
      <p:ext uri="{BB962C8B-B14F-4D97-AF65-F5344CB8AC3E}">
        <p14:creationId xmlns:p14="http://schemas.microsoft.com/office/powerpoint/2010/main" val="16288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1400</Words>
  <Application>Microsoft Macintosh PowerPoint</Application>
  <PresentationFormat>Panorámica</PresentationFormat>
  <Paragraphs>90</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ADLaM Display</vt:lpstr>
      <vt:lpstr>Arial</vt:lpstr>
      <vt:lpstr>Calibri</vt:lpstr>
      <vt:lpstr>Century Gothic</vt:lpstr>
      <vt:lpstr>Wingdings 3</vt:lpstr>
      <vt:lpstr>Ion</vt:lpstr>
      <vt:lpstr>Ética Cristiana (Normas cristianas que regulan la conducta cristiana)    (Colosenses 3: 1-17)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¿Qué Significa  la Confesión de Pedro a Jesús?</dc:title>
  <dc:creator>Daniel Quiroz</dc:creator>
  <cp:lastModifiedBy>Daniel Quiroz</cp:lastModifiedBy>
  <cp:revision>2</cp:revision>
  <dcterms:created xsi:type="dcterms:W3CDTF">2021-10-23T21:41:24Z</dcterms:created>
  <dcterms:modified xsi:type="dcterms:W3CDTF">2024-09-07T03:59:45Z</dcterms:modified>
</cp:coreProperties>
</file>